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97" r:id="rId3"/>
    <p:sldMasterId id="2147483848" r:id="rId4"/>
  </p:sldMasterIdLst>
  <p:notesMasterIdLst>
    <p:notesMasterId r:id="rId41"/>
  </p:notesMasterIdLst>
  <p:handoutMasterIdLst>
    <p:handoutMasterId r:id="rId42"/>
  </p:handoutMasterIdLst>
  <p:sldIdLst>
    <p:sldId id="256" r:id="rId5"/>
    <p:sldId id="263" r:id="rId6"/>
    <p:sldId id="436" r:id="rId7"/>
    <p:sldId id="437" r:id="rId8"/>
    <p:sldId id="435" r:id="rId9"/>
    <p:sldId id="429" r:id="rId10"/>
    <p:sldId id="438" r:id="rId11"/>
    <p:sldId id="439" r:id="rId12"/>
    <p:sldId id="423" r:id="rId13"/>
    <p:sldId id="441" r:id="rId14"/>
    <p:sldId id="378" r:id="rId15"/>
    <p:sldId id="379" r:id="rId16"/>
    <p:sldId id="386" r:id="rId17"/>
    <p:sldId id="388" r:id="rId18"/>
    <p:sldId id="375" r:id="rId19"/>
    <p:sldId id="385" r:id="rId20"/>
    <p:sldId id="434" r:id="rId21"/>
    <p:sldId id="443" r:id="rId22"/>
    <p:sldId id="396" r:id="rId23"/>
    <p:sldId id="356" r:id="rId24"/>
    <p:sldId id="424" r:id="rId25"/>
    <p:sldId id="446" r:id="rId26"/>
    <p:sldId id="382" r:id="rId27"/>
    <p:sldId id="383" r:id="rId28"/>
    <p:sldId id="368" r:id="rId29"/>
    <p:sldId id="442" r:id="rId30"/>
    <p:sldId id="447" r:id="rId31"/>
    <p:sldId id="384" r:id="rId32"/>
    <p:sldId id="449" r:id="rId33"/>
    <p:sldId id="440" r:id="rId34"/>
    <p:sldId id="420" r:id="rId35"/>
    <p:sldId id="450" r:id="rId36"/>
    <p:sldId id="380" r:id="rId37"/>
    <p:sldId id="448" r:id="rId38"/>
    <p:sldId id="444" r:id="rId39"/>
    <p:sldId id="445" r:id="rId40"/>
  </p:sldIdLst>
  <p:sldSz cx="9144000" cy="6858000" type="screen4x3"/>
  <p:notesSz cx="9869488"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00"/>
    <a:srgbClr val="FFFFCC"/>
    <a:srgbClr val="FF5050"/>
    <a:srgbClr val="FFCCFF"/>
    <a:srgbClr val="FF00FF"/>
    <a:srgbClr val="FF66CC"/>
    <a:srgbClr val="CC00CC"/>
    <a:srgbClr val="CC00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98" autoAdjust="0"/>
    <p:restoredTop sz="78173" autoAdjust="0"/>
  </p:normalViewPr>
  <p:slideViewPr>
    <p:cSldViewPr>
      <p:cViewPr>
        <p:scale>
          <a:sx n="200" d="100"/>
          <a:sy n="200" d="100"/>
        </p:scale>
        <p:origin x="-270" y="-5094"/>
      </p:cViewPr>
      <p:guideLst>
        <p:guide orient="horz" pos="2160"/>
        <p:guide pos="2880"/>
      </p:guideLst>
    </p:cSldViewPr>
  </p:slideViewPr>
  <p:outlineViewPr>
    <p:cViewPr>
      <p:scale>
        <a:sx n="33" d="100"/>
        <a:sy n="33" d="100"/>
      </p:scale>
      <p:origin x="0" y="-3738"/>
    </p:cViewPr>
  </p:outlineViewPr>
  <p:notesTextViewPr>
    <p:cViewPr>
      <p:scale>
        <a:sx n="1" d="1"/>
        <a:sy n="1" d="1"/>
      </p:scale>
      <p:origin x="0" y="0"/>
    </p:cViewPr>
  </p:notesTextViewPr>
  <p:notesViewPr>
    <p:cSldViewPr>
      <p:cViewPr varScale="1">
        <p:scale>
          <a:sx n="92" d="100"/>
          <a:sy n="92" d="100"/>
        </p:scale>
        <p:origin x="90" y="19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BB27B3-8629-4595-A30D-AE901269D16C}" type="doc">
      <dgm:prSet loTypeId="urn:microsoft.com/office/officeart/2005/8/layout/venn1" loCatId="relationship" qsTypeId="urn:microsoft.com/office/officeart/2005/8/quickstyle/3d2" qsCatId="3D" csTypeId="urn:microsoft.com/office/officeart/2005/8/colors/colorful1" csCatId="colorful" phldr="1"/>
      <dgm:spPr/>
    </dgm:pt>
    <dgm:pt modelId="{B3FB5EA5-C1D3-4686-81C5-DC3EAE3EB2D8}">
      <dgm:prSet phldrT="[テキスト]"/>
      <dgm:spPr>
        <a:solidFill>
          <a:srgbClr val="FF6600">
            <a:alpha val="60000"/>
          </a:srgbClr>
        </a:solidFill>
      </dgm:spPr>
      <dgm:t>
        <a:bodyPr/>
        <a:lstStyle/>
        <a:p>
          <a:endParaRPr kumimoji="1" lang="ja-JP" altLang="en-US" dirty="0"/>
        </a:p>
      </dgm:t>
    </dgm:pt>
    <dgm:pt modelId="{DC8F131B-1F62-4698-B7C0-B46D74564F14}" type="parTrans" cxnId="{92C6B873-17C1-4101-9FDE-EE7A7B1F1554}">
      <dgm:prSet/>
      <dgm:spPr/>
      <dgm:t>
        <a:bodyPr/>
        <a:lstStyle/>
        <a:p>
          <a:endParaRPr kumimoji="1" lang="ja-JP" altLang="en-US"/>
        </a:p>
      </dgm:t>
    </dgm:pt>
    <dgm:pt modelId="{9BDB09E8-8EAD-4399-BF1A-3A4CD0E5FBFE}" type="sibTrans" cxnId="{92C6B873-17C1-4101-9FDE-EE7A7B1F1554}">
      <dgm:prSet/>
      <dgm:spPr/>
      <dgm:t>
        <a:bodyPr/>
        <a:lstStyle/>
        <a:p>
          <a:endParaRPr kumimoji="1" lang="ja-JP" altLang="en-US"/>
        </a:p>
      </dgm:t>
    </dgm:pt>
    <dgm:pt modelId="{54FB719C-F3F6-4FE7-85AE-CEDD8317D641}">
      <dgm:prSet phldrT="[テキスト]"/>
      <dgm:spPr>
        <a:solidFill>
          <a:srgbClr val="00B0F0">
            <a:alpha val="60000"/>
          </a:srgbClr>
        </a:solidFill>
      </dgm:spPr>
      <dgm:t>
        <a:bodyPr/>
        <a:lstStyle/>
        <a:p>
          <a:endParaRPr kumimoji="1" lang="ja-JP" altLang="en-US" dirty="0"/>
        </a:p>
      </dgm:t>
    </dgm:pt>
    <dgm:pt modelId="{AE3102A3-E23F-43BB-B17E-BE3E987C915D}" type="parTrans" cxnId="{855DDCAC-D31B-4773-8B67-D4E06F0D06DD}">
      <dgm:prSet/>
      <dgm:spPr/>
      <dgm:t>
        <a:bodyPr/>
        <a:lstStyle/>
        <a:p>
          <a:endParaRPr kumimoji="1" lang="ja-JP" altLang="en-US"/>
        </a:p>
      </dgm:t>
    </dgm:pt>
    <dgm:pt modelId="{D9976C2A-7540-4E9C-B1AC-7FBD8DD0C9EA}" type="sibTrans" cxnId="{855DDCAC-D31B-4773-8B67-D4E06F0D06DD}">
      <dgm:prSet/>
      <dgm:spPr/>
      <dgm:t>
        <a:bodyPr/>
        <a:lstStyle/>
        <a:p>
          <a:endParaRPr kumimoji="1" lang="ja-JP" altLang="en-US"/>
        </a:p>
      </dgm:t>
    </dgm:pt>
    <dgm:pt modelId="{BFF668AB-5E70-48C4-BB0C-E3DE3BD48173}">
      <dgm:prSet phldrT="[テキスト]"/>
      <dgm:spPr>
        <a:solidFill>
          <a:srgbClr val="FF00FF">
            <a:alpha val="60000"/>
          </a:srgbClr>
        </a:solidFill>
      </dgm:spPr>
      <dgm:t>
        <a:bodyPr/>
        <a:lstStyle/>
        <a:p>
          <a:pPr algn="ctr"/>
          <a:endParaRPr kumimoji="1" lang="ja-JP" altLang="en-US" dirty="0"/>
        </a:p>
      </dgm:t>
    </dgm:pt>
    <dgm:pt modelId="{1151E51A-94E7-496D-BD8E-4510EC5F8FDB}" type="parTrans" cxnId="{8F93D27B-8E6C-45AA-A349-F7AF785EDE01}">
      <dgm:prSet/>
      <dgm:spPr/>
      <dgm:t>
        <a:bodyPr/>
        <a:lstStyle/>
        <a:p>
          <a:endParaRPr kumimoji="1" lang="ja-JP" altLang="en-US"/>
        </a:p>
      </dgm:t>
    </dgm:pt>
    <dgm:pt modelId="{A3C42C02-21C9-43A2-B38F-22E7074B1E9E}" type="sibTrans" cxnId="{8F93D27B-8E6C-45AA-A349-F7AF785EDE01}">
      <dgm:prSet/>
      <dgm:spPr/>
      <dgm:t>
        <a:bodyPr/>
        <a:lstStyle/>
        <a:p>
          <a:endParaRPr kumimoji="1" lang="ja-JP" altLang="en-US"/>
        </a:p>
      </dgm:t>
    </dgm:pt>
    <dgm:pt modelId="{75127F6E-F8F1-4323-A61D-B2521DD713B1}" type="pres">
      <dgm:prSet presAssocID="{4BBB27B3-8629-4595-A30D-AE901269D16C}" presName="compositeShape" presStyleCnt="0">
        <dgm:presLayoutVars>
          <dgm:chMax val="7"/>
          <dgm:dir/>
          <dgm:resizeHandles val="exact"/>
        </dgm:presLayoutVars>
      </dgm:prSet>
      <dgm:spPr/>
    </dgm:pt>
    <dgm:pt modelId="{29371C1C-7588-461E-B755-5488D0C26768}" type="pres">
      <dgm:prSet presAssocID="{B3FB5EA5-C1D3-4686-81C5-DC3EAE3EB2D8}" presName="circ1" presStyleLbl="vennNode1" presStyleIdx="0" presStyleCnt="3" custScaleX="151101" custLinFactNeighborX="-89722" custLinFactNeighborY="605"/>
      <dgm:spPr/>
    </dgm:pt>
    <dgm:pt modelId="{4CE0F6DC-2FC4-4C8B-8FC1-EB164E17DBF0}" type="pres">
      <dgm:prSet presAssocID="{B3FB5EA5-C1D3-4686-81C5-DC3EAE3EB2D8}" presName="circ1Tx" presStyleLbl="revTx" presStyleIdx="0" presStyleCnt="0">
        <dgm:presLayoutVars>
          <dgm:chMax val="0"/>
          <dgm:chPref val="0"/>
          <dgm:bulletEnabled val="1"/>
        </dgm:presLayoutVars>
      </dgm:prSet>
      <dgm:spPr/>
    </dgm:pt>
    <dgm:pt modelId="{677C08DD-11A1-481E-89D0-BDFC13D5057B}" type="pres">
      <dgm:prSet presAssocID="{54FB719C-F3F6-4FE7-85AE-CEDD8317D641}" presName="circ2" presStyleLbl="vennNode1" presStyleIdx="1" presStyleCnt="3" custScaleX="162156" custLinFactNeighborX="7169" custLinFactNeighborY="-62805"/>
      <dgm:spPr/>
    </dgm:pt>
    <dgm:pt modelId="{8F7F90AF-29F9-471C-9693-8A8E27781CF6}" type="pres">
      <dgm:prSet presAssocID="{54FB719C-F3F6-4FE7-85AE-CEDD8317D641}" presName="circ2Tx" presStyleLbl="revTx" presStyleIdx="0" presStyleCnt="0">
        <dgm:presLayoutVars>
          <dgm:chMax val="0"/>
          <dgm:chPref val="0"/>
          <dgm:bulletEnabled val="1"/>
        </dgm:presLayoutVars>
      </dgm:prSet>
      <dgm:spPr/>
    </dgm:pt>
    <dgm:pt modelId="{DD5D27BF-3AAA-487A-9791-AAC1B0B6A576}" type="pres">
      <dgm:prSet presAssocID="{BFF668AB-5E70-48C4-BB0C-E3DE3BD48173}" presName="circ3" presStyleLbl="vennNode1" presStyleIdx="2" presStyleCnt="3" custScaleX="248851" custScaleY="78494" custLinFactNeighborX="10929" custLinFactNeighborY="-110"/>
      <dgm:spPr/>
    </dgm:pt>
    <dgm:pt modelId="{3D974A5D-E312-4745-BAF8-66B00FDA29EF}" type="pres">
      <dgm:prSet presAssocID="{BFF668AB-5E70-48C4-BB0C-E3DE3BD48173}" presName="circ3Tx" presStyleLbl="revTx" presStyleIdx="0" presStyleCnt="0">
        <dgm:presLayoutVars>
          <dgm:chMax val="0"/>
          <dgm:chPref val="0"/>
          <dgm:bulletEnabled val="1"/>
        </dgm:presLayoutVars>
      </dgm:prSet>
      <dgm:spPr/>
    </dgm:pt>
  </dgm:ptLst>
  <dgm:cxnLst>
    <dgm:cxn modelId="{0AB05715-3687-4858-8D69-29B7B50D5EB7}" type="presOf" srcId="{54FB719C-F3F6-4FE7-85AE-CEDD8317D641}" destId="{677C08DD-11A1-481E-89D0-BDFC13D5057B}" srcOrd="0" destOrd="0" presId="urn:microsoft.com/office/officeart/2005/8/layout/venn1"/>
    <dgm:cxn modelId="{9A92A81F-E910-413D-85D6-B3D81A967560}" type="presOf" srcId="{54FB719C-F3F6-4FE7-85AE-CEDD8317D641}" destId="{8F7F90AF-29F9-471C-9693-8A8E27781CF6}" srcOrd="1" destOrd="0" presId="urn:microsoft.com/office/officeart/2005/8/layout/venn1"/>
    <dgm:cxn modelId="{0D46F928-AF95-40E3-B61F-8BAA7A30CEF9}" type="presOf" srcId="{B3FB5EA5-C1D3-4686-81C5-DC3EAE3EB2D8}" destId="{4CE0F6DC-2FC4-4C8B-8FC1-EB164E17DBF0}" srcOrd="1" destOrd="0" presId="urn:microsoft.com/office/officeart/2005/8/layout/venn1"/>
    <dgm:cxn modelId="{5B07E02A-20BE-4E40-91B9-C469CFE39951}" type="presOf" srcId="{B3FB5EA5-C1D3-4686-81C5-DC3EAE3EB2D8}" destId="{29371C1C-7588-461E-B755-5488D0C26768}" srcOrd="0" destOrd="0" presId="urn:microsoft.com/office/officeart/2005/8/layout/venn1"/>
    <dgm:cxn modelId="{4A0FEC32-D4E3-4639-913C-539331553E3B}" type="presOf" srcId="{BFF668AB-5E70-48C4-BB0C-E3DE3BD48173}" destId="{DD5D27BF-3AAA-487A-9791-AAC1B0B6A576}" srcOrd="0" destOrd="0" presId="urn:microsoft.com/office/officeart/2005/8/layout/venn1"/>
    <dgm:cxn modelId="{29DCA05B-AF9D-4249-A5AC-FA22314D9BFD}" type="presOf" srcId="{BFF668AB-5E70-48C4-BB0C-E3DE3BD48173}" destId="{3D974A5D-E312-4745-BAF8-66B00FDA29EF}" srcOrd="1" destOrd="0" presId="urn:microsoft.com/office/officeart/2005/8/layout/venn1"/>
    <dgm:cxn modelId="{92C6B873-17C1-4101-9FDE-EE7A7B1F1554}" srcId="{4BBB27B3-8629-4595-A30D-AE901269D16C}" destId="{B3FB5EA5-C1D3-4686-81C5-DC3EAE3EB2D8}" srcOrd="0" destOrd="0" parTransId="{DC8F131B-1F62-4698-B7C0-B46D74564F14}" sibTransId="{9BDB09E8-8EAD-4399-BF1A-3A4CD0E5FBFE}"/>
    <dgm:cxn modelId="{8F93D27B-8E6C-45AA-A349-F7AF785EDE01}" srcId="{4BBB27B3-8629-4595-A30D-AE901269D16C}" destId="{BFF668AB-5E70-48C4-BB0C-E3DE3BD48173}" srcOrd="2" destOrd="0" parTransId="{1151E51A-94E7-496D-BD8E-4510EC5F8FDB}" sibTransId="{A3C42C02-21C9-43A2-B38F-22E7074B1E9E}"/>
    <dgm:cxn modelId="{29C8888C-B9E1-4D43-B980-C310ACEC5BA8}" type="presOf" srcId="{4BBB27B3-8629-4595-A30D-AE901269D16C}" destId="{75127F6E-F8F1-4323-A61D-B2521DD713B1}" srcOrd="0" destOrd="0" presId="urn:microsoft.com/office/officeart/2005/8/layout/venn1"/>
    <dgm:cxn modelId="{855DDCAC-D31B-4773-8B67-D4E06F0D06DD}" srcId="{4BBB27B3-8629-4595-A30D-AE901269D16C}" destId="{54FB719C-F3F6-4FE7-85AE-CEDD8317D641}" srcOrd="1" destOrd="0" parTransId="{AE3102A3-E23F-43BB-B17E-BE3E987C915D}" sibTransId="{D9976C2A-7540-4E9C-B1AC-7FBD8DD0C9EA}"/>
    <dgm:cxn modelId="{6CD4F3A1-75E9-43F8-9119-33FEC8AAD18D}" type="presParOf" srcId="{75127F6E-F8F1-4323-A61D-B2521DD713B1}" destId="{29371C1C-7588-461E-B755-5488D0C26768}" srcOrd="0" destOrd="0" presId="urn:microsoft.com/office/officeart/2005/8/layout/venn1"/>
    <dgm:cxn modelId="{69E241B0-6CDF-498A-93C0-002C4EEF318B}" type="presParOf" srcId="{75127F6E-F8F1-4323-A61D-B2521DD713B1}" destId="{4CE0F6DC-2FC4-4C8B-8FC1-EB164E17DBF0}" srcOrd="1" destOrd="0" presId="urn:microsoft.com/office/officeart/2005/8/layout/venn1"/>
    <dgm:cxn modelId="{2832A85E-009A-4B82-B799-4692BC7149EA}" type="presParOf" srcId="{75127F6E-F8F1-4323-A61D-B2521DD713B1}" destId="{677C08DD-11A1-481E-89D0-BDFC13D5057B}" srcOrd="2" destOrd="0" presId="urn:microsoft.com/office/officeart/2005/8/layout/venn1"/>
    <dgm:cxn modelId="{C8E670E3-92A2-4222-B89B-40A901A82570}" type="presParOf" srcId="{75127F6E-F8F1-4323-A61D-B2521DD713B1}" destId="{8F7F90AF-29F9-471C-9693-8A8E27781CF6}" srcOrd="3" destOrd="0" presId="urn:microsoft.com/office/officeart/2005/8/layout/venn1"/>
    <dgm:cxn modelId="{0DC1FAFC-63D4-4DCB-854A-CCE72AA7687D}" type="presParOf" srcId="{75127F6E-F8F1-4323-A61D-B2521DD713B1}" destId="{DD5D27BF-3AAA-487A-9791-AAC1B0B6A576}" srcOrd="4" destOrd="0" presId="urn:microsoft.com/office/officeart/2005/8/layout/venn1"/>
    <dgm:cxn modelId="{FAE784F3-22CD-41D9-84AE-2E3E25C3DF1A}" type="presParOf" srcId="{75127F6E-F8F1-4323-A61D-B2521DD713B1}" destId="{3D974A5D-E312-4745-BAF8-66B00FDA29E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F1323DF-0D01-4AC5-9DFD-24D220A7E1F6}"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kumimoji="1" lang="ja-JP" altLang="en-US"/>
        </a:p>
      </dgm:t>
    </dgm:pt>
    <dgm:pt modelId="{88BB309B-3E15-4778-BD25-69D8F7305DED}">
      <dgm:prSet phldrT="[テキスト]" custT="1"/>
      <dgm:spPr/>
      <dgm:t>
        <a:bodyPr/>
        <a:lstStyle/>
        <a:p>
          <a:pPr algn="l"/>
          <a:r>
            <a:rPr kumimoji="1" lang="ja-JP" altLang="en-US" sz="28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①有機溶剤乱用・依存の減少</a:t>
          </a:r>
        </a:p>
      </dgm:t>
    </dgm:pt>
    <dgm:pt modelId="{D934FAC8-F933-433B-A67E-4F1A470C15F3}" type="parTrans" cxnId="{EA8AA6C4-4E1C-4FF6-9392-D9B0104D1AFD}">
      <dgm:prSet/>
      <dgm:spPr/>
      <dgm:t>
        <a:bodyPr/>
        <a:lstStyle/>
        <a:p>
          <a:endParaRPr kumimoji="1" lang="ja-JP" altLang="en-US" sz="2800">
            <a:solidFill>
              <a:schemeClr val="bg1"/>
            </a:solidFill>
          </a:endParaRPr>
        </a:p>
      </dgm:t>
    </dgm:pt>
    <dgm:pt modelId="{94B1F48D-6590-4357-9EE0-06F7F7E7D22F}" type="sibTrans" cxnId="{EA8AA6C4-4E1C-4FF6-9392-D9B0104D1AFD}">
      <dgm:prSet/>
      <dgm:spPr/>
      <dgm:t>
        <a:bodyPr/>
        <a:lstStyle/>
        <a:p>
          <a:endParaRPr kumimoji="1" lang="ja-JP" altLang="en-US" sz="2800">
            <a:solidFill>
              <a:schemeClr val="bg1"/>
            </a:solidFill>
          </a:endParaRPr>
        </a:p>
      </dgm:t>
    </dgm:pt>
    <dgm:pt modelId="{2C5FBA4D-3C03-4035-B606-0E1EFE7CEC3F}">
      <dgm:prSet phldrT="[テキスト]" custT="1"/>
      <dgm:spPr/>
      <dgm:t>
        <a:bodyPr/>
        <a:lstStyle/>
        <a:p>
          <a:r>
            <a:rPr kumimoji="1" lang="ja-JP" altLang="en-US" sz="28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②覚醒剤乱用・依存の頭打ち</a:t>
          </a:r>
        </a:p>
      </dgm:t>
    </dgm:pt>
    <dgm:pt modelId="{E7E0D2A6-6B8F-4A1D-8BC6-3763782BD999}" type="parTrans" cxnId="{D1E1243A-B3EA-4F9E-9BFC-4A878463A984}">
      <dgm:prSet/>
      <dgm:spPr/>
      <dgm:t>
        <a:bodyPr/>
        <a:lstStyle/>
        <a:p>
          <a:endParaRPr kumimoji="1" lang="ja-JP" altLang="en-US" sz="2800">
            <a:solidFill>
              <a:schemeClr val="bg1"/>
            </a:solidFill>
          </a:endParaRPr>
        </a:p>
      </dgm:t>
    </dgm:pt>
    <dgm:pt modelId="{CBCFC2AB-0AC4-43A9-8438-69AA1BFA05C5}" type="sibTrans" cxnId="{D1E1243A-B3EA-4F9E-9BFC-4A878463A984}">
      <dgm:prSet/>
      <dgm:spPr/>
      <dgm:t>
        <a:bodyPr/>
        <a:lstStyle/>
        <a:p>
          <a:endParaRPr kumimoji="1" lang="ja-JP" altLang="en-US" sz="2800">
            <a:solidFill>
              <a:schemeClr val="bg1"/>
            </a:solidFill>
          </a:endParaRPr>
        </a:p>
      </dgm:t>
    </dgm:pt>
    <dgm:pt modelId="{C84D2785-69B4-458D-9D32-6983BEB83461}">
      <dgm:prSet custT="1"/>
      <dgm:spPr/>
      <dgm:t>
        <a:bodyPr/>
        <a:lstStyle/>
        <a:p>
          <a:r>
            <a:rPr kumimoji="1" lang="ja-JP" altLang="en-US" sz="2800" b="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③大麻乱用の確実な浸透</a:t>
          </a:r>
        </a:p>
      </dgm:t>
    </dgm:pt>
    <dgm:pt modelId="{B14747E4-12FF-4D6B-B326-E6037109DD71}" type="parTrans" cxnId="{CFBBEDF1-D506-4BCB-8B67-4C33F4B99827}">
      <dgm:prSet/>
      <dgm:spPr/>
      <dgm:t>
        <a:bodyPr/>
        <a:lstStyle/>
        <a:p>
          <a:endParaRPr kumimoji="1" lang="ja-JP" altLang="en-US" sz="2800">
            <a:solidFill>
              <a:schemeClr val="bg1"/>
            </a:solidFill>
          </a:endParaRPr>
        </a:p>
      </dgm:t>
    </dgm:pt>
    <dgm:pt modelId="{0354FEFF-2369-4B10-A365-68FB4F700899}" type="sibTrans" cxnId="{CFBBEDF1-D506-4BCB-8B67-4C33F4B99827}">
      <dgm:prSet/>
      <dgm:spPr/>
      <dgm:t>
        <a:bodyPr/>
        <a:lstStyle/>
        <a:p>
          <a:endParaRPr kumimoji="1" lang="ja-JP" altLang="en-US" sz="2800">
            <a:solidFill>
              <a:schemeClr val="bg1"/>
            </a:solidFill>
          </a:endParaRPr>
        </a:p>
      </dgm:t>
    </dgm:pt>
    <dgm:pt modelId="{4F38D699-A107-4AC2-BC90-8DC3B2508540}">
      <dgm:prSet custT="1"/>
      <dgm:spPr>
        <a:gradFill rotWithShape="0">
          <a:gsLst>
            <a:gs pos="0">
              <a:srgbClr val="FF00FF"/>
            </a:gs>
            <a:gs pos="80000">
              <a:srgbClr val="FF66CC"/>
            </a:gs>
            <a:gs pos="100000">
              <a:srgbClr val="FFCCFF"/>
            </a:gs>
          </a:gsLst>
        </a:gradFill>
      </dgm:spPr>
      <dgm:t>
        <a:bodyPr/>
        <a:lstStyle/>
        <a:p>
          <a:r>
            <a:rPr kumimoji="1" lang="ja-JP" altLang="en-US" sz="28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④危険ドラッグの登場</a:t>
          </a:r>
        </a:p>
      </dgm:t>
    </dgm:pt>
    <dgm:pt modelId="{87823AE2-F31E-42CA-B1ED-3E9BECDB7ACC}" type="parTrans" cxnId="{6DF05A11-8B64-48C8-8CBD-1396F658BEB4}">
      <dgm:prSet/>
      <dgm:spPr/>
      <dgm:t>
        <a:bodyPr/>
        <a:lstStyle/>
        <a:p>
          <a:endParaRPr kumimoji="1" lang="ja-JP" altLang="en-US" sz="2800">
            <a:solidFill>
              <a:schemeClr val="bg1"/>
            </a:solidFill>
          </a:endParaRPr>
        </a:p>
      </dgm:t>
    </dgm:pt>
    <dgm:pt modelId="{A54A165B-EC10-417A-8F56-B1C124C21114}" type="sibTrans" cxnId="{6DF05A11-8B64-48C8-8CBD-1396F658BEB4}">
      <dgm:prSet/>
      <dgm:spPr/>
      <dgm:t>
        <a:bodyPr/>
        <a:lstStyle/>
        <a:p>
          <a:endParaRPr kumimoji="1" lang="ja-JP" altLang="en-US" sz="2800">
            <a:solidFill>
              <a:schemeClr val="bg1"/>
            </a:solidFill>
          </a:endParaRPr>
        </a:p>
      </dgm:t>
    </dgm:pt>
    <dgm:pt modelId="{A0FAD92A-40AE-49BA-9C5F-9A1BFA9B29E5}">
      <dgm:prSet custT="1"/>
      <dgm:spPr/>
      <dgm:t>
        <a:bodyPr/>
        <a:lstStyle/>
        <a:p>
          <a:r>
            <a:rPr kumimoji="1" lang="ja-JP" altLang="en-US" sz="28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⑤医薬品乱用の静かな拡大</a:t>
          </a:r>
        </a:p>
      </dgm:t>
    </dgm:pt>
    <dgm:pt modelId="{3CBA7448-F5DA-486D-A30F-457920109918}" type="parTrans" cxnId="{D9EC87D8-8B4A-447C-B014-A2BD8D4A3C63}">
      <dgm:prSet/>
      <dgm:spPr/>
      <dgm:t>
        <a:bodyPr/>
        <a:lstStyle/>
        <a:p>
          <a:endParaRPr kumimoji="1" lang="ja-JP" altLang="en-US" sz="2800">
            <a:solidFill>
              <a:schemeClr val="bg1"/>
            </a:solidFill>
          </a:endParaRPr>
        </a:p>
      </dgm:t>
    </dgm:pt>
    <dgm:pt modelId="{62CB070F-2E9D-4945-A9CE-5F1808D88BB1}" type="sibTrans" cxnId="{D9EC87D8-8B4A-447C-B014-A2BD8D4A3C63}">
      <dgm:prSet/>
      <dgm:spPr/>
      <dgm:t>
        <a:bodyPr/>
        <a:lstStyle/>
        <a:p>
          <a:endParaRPr kumimoji="1" lang="ja-JP" altLang="en-US" sz="2800">
            <a:solidFill>
              <a:schemeClr val="bg1"/>
            </a:solidFill>
          </a:endParaRPr>
        </a:p>
      </dgm:t>
    </dgm:pt>
    <dgm:pt modelId="{A75D690C-7F8D-4924-A447-9AE4C27F2DA0}" type="pres">
      <dgm:prSet presAssocID="{7F1323DF-0D01-4AC5-9DFD-24D220A7E1F6}" presName="linear" presStyleCnt="0">
        <dgm:presLayoutVars>
          <dgm:dir/>
          <dgm:animLvl val="lvl"/>
          <dgm:resizeHandles val="exact"/>
        </dgm:presLayoutVars>
      </dgm:prSet>
      <dgm:spPr/>
    </dgm:pt>
    <dgm:pt modelId="{D72C702E-7F39-49F1-B6DE-DB8E4E116298}" type="pres">
      <dgm:prSet presAssocID="{88BB309B-3E15-4778-BD25-69D8F7305DED}" presName="parentLin" presStyleCnt="0"/>
      <dgm:spPr/>
    </dgm:pt>
    <dgm:pt modelId="{41E53E45-D778-47FA-9B66-CC5B0594ABBC}" type="pres">
      <dgm:prSet presAssocID="{88BB309B-3E15-4778-BD25-69D8F7305DED}" presName="parentLeftMargin" presStyleLbl="node1" presStyleIdx="0" presStyleCnt="5"/>
      <dgm:spPr/>
    </dgm:pt>
    <dgm:pt modelId="{F0D21BDE-BFBA-411F-9597-35EED3635CFE}" type="pres">
      <dgm:prSet presAssocID="{88BB309B-3E15-4778-BD25-69D8F7305DED}" presName="parentText" presStyleLbl="node1" presStyleIdx="0" presStyleCnt="5" custScaleX="129695" custScaleY="276310">
        <dgm:presLayoutVars>
          <dgm:chMax val="0"/>
          <dgm:bulletEnabled val="1"/>
        </dgm:presLayoutVars>
      </dgm:prSet>
      <dgm:spPr/>
    </dgm:pt>
    <dgm:pt modelId="{982A7CEC-875C-487C-AD77-1230B6CD5A7C}" type="pres">
      <dgm:prSet presAssocID="{88BB309B-3E15-4778-BD25-69D8F7305DED}" presName="negativeSpace" presStyleCnt="0"/>
      <dgm:spPr/>
    </dgm:pt>
    <dgm:pt modelId="{9EA77CD9-B448-4B84-B9FF-28608AB68617}" type="pres">
      <dgm:prSet presAssocID="{88BB309B-3E15-4778-BD25-69D8F7305DED}" presName="childText" presStyleLbl="conFgAcc1" presStyleIdx="0" presStyleCnt="5">
        <dgm:presLayoutVars>
          <dgm:bulletEnabled val="1"/>
        </dgm:presLayoutVars>
      </dgm:prSet>
      <dgm:spPr/>
    </dgm:pt>
    <dgm:pt modelId="{52141CA3-6F72-4F97-ACA3-3059698B221A}" type="pres">
      <dgm:prSet presAssocID="{94B1F48D-6590-4357-9EE0-06F7F7E7D22F}" presName="spaceBetweenRectangles" presStyleCnt="0"/>
      <dgm:spPr/>
    </dgm:pt>
    <dgm:pt modelId="{55F7F2A3-04C2-46C0-9D77-753974AA5EF1}" type="pres">
      <dgm:prSet presAssocID="{2C5FBA4D-3C03-4035-B606-0E1EFE7CEC3F}" presName="parentLin" presStyleCnt="0"/>
      <dgm:spPr/>
    </dgm:pt>
    <dgm:pt modelId="{6C0062B9-C84D-49E7-B202-0E30EF2B47B1}" type="pres">
      <dgm:prSet presAssocID="{2C5FBA4D-3C03-4035-B606-0E1EFE7CEC3F}" presName="parentLeftMargin" presStyleLbl="node1" presStyleIdx="0" presStyleCnt="5"/>
      <dgm:spPr/>
    </dgm:pt>
    <dgm:pt modelId="{00580D66-F499-474A-B205-AC53884C567A}" type="pres">
      <dgm:prSet presAssocID="{2C5FBA4D-3C03-4035-B606-0E1EFE7CEC3F}" presName="parentText" presStyleLbl="node1" presStyleIdx="1" presStyleCnt="5" custScaleX="129695" custScaleY="276310">
        <dgm:presLayoutVars>
          <dgm:chMax val="0"/>
          <dgm:bulletEnabled val="1"/>
        </dgm:presLayoutVars>
      </dgm:prSet>
      <dgm:spPr/>
    </dgm:pt>
    <dgm:pt modelId="{15F0246E-3405-4E0D-9248-34AEC58DE431}" type="pres">
      <dgm:prSet presAssocID="{2C5FBA4D-3C03-4035-B606-0E1EFE7CEC3F}" presName="negativeSpace" presStyleCnt="0"/>
      <dgm:spPr/>
    </dgm:pt>
    <dgm:pt modelId="{CEA6239D-1859-44C8-8CD9-01589DE31F17}" type="pres">
      <dgm:prSet presAssocID="{2C5FBA4D-3C03-4035-B606-0E1EFE7CEC3F}" presName="childText" presStyleLbl="conFgAcc1" presStyleIdx="1" presStyleCnt="5">
        <dgm:presLayoutVars>
          <dgm:bulletEnabled val="1"/>
        </dgm:presLayoutVars>
      </dgm:prSet>
      <dgm:spPr/>
    </dgm:pt>
    <dgm:pt modelId="{CBE2C2E8-3605-4813-9965-28749CBB3EF7}" type="pres">
      <dgm:prSet presAssocID="{CBCFC2AB-0AC4-43A9-8438-69AA1BFA05C5}" presName="spaceBetweenRectangles" presStyleCnt="0"/>
      <dgm:spPr/>
    </dgm:pt>
    <dgm:pt modelId="{70394FE4-1CC0-4056-9025-84A857BFE4CC}" type="pres">
      <dgm:prSet presAssocID="{C84D2785-69B4-458D-9D32-6983BEB83461}" presName="parentLin" presStyleCnt="0"/>
      <dgm:spPr/>
    </dgm:pt>
    <dgm:pt modelId="{3B7305FB-C3E9-415F-9E08-6D47EE856E62}" type="pres">
      <dgm:prSet presAssocID="{C84D2785-69B4-458D-9D32-6983BEB83461}" presName="parentLeftMargin" presStyleLbl="node1" presStyleIdx="1" presStyleCnt="5"/>
      <dgm:spPr/>
    </dgm:pt>
    <dgm:pt modelId="{728ED868-2AAC-4045-96BA-EBC02B624EBA}" type="pres">
      <dgm:prSet presAssocID="{C84D2785-69B4-458D-9D32-6983BEB83461}" presName="parentText" presStyleLbl="node1" presStyleIdx="2" presStyleCnt="5" custScaleX="129695" custScaleY="276310">
        <dgm:presLayoutVars>
          <dgm:chMax val="0"/>
          <dgm:bulletEnabled val="1"/>
        </dgm:presLayoutVars>
      </dgm:prSet>
      <dgm:spPr/>
    </dgm:pt>
    <dgm:pt modelId="{92B418D0-C0AC-46FC-8829-80D08C1BCC7B}" type="pres">
      <dgm:prSet presAssocID="{C84D2785-69B4-458D-9D32-6983BEB83461}" presName="negativeSpace" presStyleCnt="0"/>
      <dgm:spPr/>
    </dgm:pt>
    <dgm:pt modelId="{9789A401-76CF-4B7A-B581-1813EF21F36A}" type="pres">
      <dgm:prSet presAssocID="{C84D2785-69B4-458D-9D32-6983BEB83461}" presName="childText" presStyleLbl="conFgAcc1" presStyleIdx="2" presStyleCnt="5">
        <dgm:presLayoutVars>
          <dgm:bulletEnabled val="1"/>
        </dgm:presLayoutVars>
      </dgm:prSet>
      <dgm:spPr/>
    </dgm:pt>
    <dgm:pt modelId="{01AFF30B-A37C-4ADF-BBA7-B19CDC7E93B8}" type="pres">
      <dgm:prSet presAssocID="{0354FEFF-2369-4B10-A365-68FB4F700899}" presName="spaceBetweenRectangles" presStyleCnt="0"/>
      <dgm:spPr/>
    </dgm:pt>
    <dgm:pt modelId="{637B3366-B237-4C90-AAAC-2D0C39D95F97}" type="pres">
      <dgm:prSet presAssocID="{4F38D699-A107-4AC2-BC90-8DC3B2508540}" presName="parentLin" presStyleCnt="0"/>
      <dgm:spPr/>
    </dgm:pt>
    <dgm:pt modelId="{0BD8173C-44A0-48A7-84CF-F4413345061A}" type="pres">
      <dgm:prSet presAssocID="{4F38D699-A107-4AC2-BC90-8DC3B2508540}" presName="parentLeftMargin" presStyleLbl="node1" presStyleIdx="2" presStyleCnt="5"/>
      <dgm:spPr/>
    </dgm:pt>
    <dgm:pt modelId="{7865286D-40A1-45C1-848D-9CF0901AB6D6}" type="pres">
      <dgm:prSet presAssocID="{4F38D699-A107-4AC2-BC90-8DC3B2508540}" presName="parentText" presStyleLbl="node1" presStyleIdx="3" presStyleCnt="5" custScaleX="129695" custScaleY="276054">
        <dgm:presLayoutVars>
          <dgm:chMax val="0"/>
          <dgm:bulletEnabled val="1"/>
        </dgm:presLayoutVars>
      </dgm:prSet>
      <dgm:spPr/>
    </dgm:pt>
    <dgm:pt modelId="{45E21BEF-F305-4A69-B317-E2B87ED522A3}" type="pres">
      <dgm:prSet presAssocID="{4F38D699-A107-4AC2-BC90-8DC3B2508540}" presName="negativeSpace" presStyleCnt="0"/>
      <dgm:spPr/>
    </dgm:pt>
    <dgm:pt modelId="{78BE64E4-290A-4D01-BB71-3AA3B4FAA3BF}" type="pres">
      <dgm:prSet presAssocID="{4F38D699-A107-4AC2-BC90-8DC3B2508540}" presName="childText" presStyleLbl="conFgAcc1" presStyleIdx="3" presStyleCnt="5">
        <dgm:presLayoutVars>
          <dgm:bulletEnabled val="1"/>
        </dgm:presLayoutVars>
      </dgm:prSet>
      <dgm:spPr/>
    </dgm:pt>
    <dgm:pt modelId="{00914942-A089-4A5A-9DA3-EEBC2BBBB68D}" type="pres">
      <dgm:prSet presAssocID="{A54A165B-EC10-417A-8F56-B1C124C21114}" presName="spaceBetweenRectangles" presStyleCnt="0"/>
      <dgm:spPr/>
    </dgm:pt>
    <dgm:pt modelId="{73FB2FE6-EC74-475C-AD62-5CCAE1E6A8CC}" type="pres">
      <dgm:prSet presAssocID="{A0FAD92A-40AE-49BA-9C5F-9A1BFA9B29E5}" presName="parentLin" presStyleCnt="0"/>
      <dgm:spPr/>
    </dgm:pt>
    <dgm:pt modelId="{4FC120C0-A80F-4496-B941-34D1C406FC52}" type="pres">
      <dgm:prSet presAssocID="{A0FAD92A-40AE-49BA-9C5F-9A1BFA9B29E5}" presName="parentLeftMargin" presStyleLbl="node1" presStyleIdx="3" presStyleCnt="5"/>
      <dgm:spPr/>
    </dgm:pt>
    <dgm:pt modelId="{AF5762D4-10C8-47E0-9476-EAE8645A2BB2}" type="pres">
      <dgm:prSet presAssocID="{A0FAD92A-40AE-49BA-9C5F-9A1BFA9B29E5}" presName="parentText" presStyleLbl="node1" presStyleIdx="4" presStyleCnt="5" custScaleX="129695" custScaleY="276054">
        <dgm:presLayoutVars>
          <dgm:chMax val="0"/>
          <dgm:bulletEnabled val="1"/>
        </dgm:presLayoutVars>
      </dgm:prSet>
      <dgm:spPr/>
    </dgm:pt>
    <dgm:pt modelId="{3C74FB75-C691-4259-AA56-465475C2846B}" type="pres">
      <dgm:prSet presAssocID="{A0FAD92A-40AE-49BA-9C5F-9A1BFA9B29E5}" presName="negativeSpace" presStyleCnt="0"/>
      <dgm:spPr/>
    </dgm:pt>
    <dgm:pt modelId="{F828F63E-5E79-44C6-8DF4-31F4FEF0DE77}" type="pres">
      <dgm:prSet presAssocID="{A0FAD92A-40AE-49BA-9C5F-9A1BFA9B29E5}" presName="childText" presStyleLbl="conFgAcc1" presStyleIdx="4" presStyleCnt="5">
        <dgm:presLayoutVars>
          <dgm:bulletEnabled val="1"/>
        </dgm:presLayoutVars>
      </dgm:prSet>
      <dgm:spPr/>
    </dgm:pt>
  </dgm:ptLst>
  <dgm:cxnLst>
    <dgm:cxn modelId="{1A9A0807-1DBF-472E-AA80-375B86D298BE}" type="presOf" srcId="{C84D2785-69B4-458D-9D32-6983BEB83461}" destId="{3B7305FB-C3E9-415F-9E08-6D47EE856E62}" srcOrd="0" destOrd="0" presId="urn:microsoft.com/office/officeart/2005/8/layout/list1"/>
    <dgm:cxn modelId="{6DF05A11-8B64-48C8-8CBD-1396F658BEB4}" srcId="{7F1323DF-0D01-4AC5-9DFD-24D220A7E1F6}" destId="{4F38D699-A107-4AC2-BC90-8DC3B2508540}" srcOrd="3" destOrd="0" parTransId="{87823AE2-F31E-42CA-B1ED-3E9BECDB7ACC}" sibTransId="{A54A165B-EC10-417A-8F56-B1C124C21114}"/>
    <dgm:cxn modelId="{D993F11E-7FE4-4070-A667-4BD405C9BE88}" type="presOf" srcId="{88BB309B-3E15-4778-BD25-69D8F7305DED}" destId="{41E53E45-D778-47FA-9B66-CC5B0594ABBC}" srcOrd="0" destOrd="0" presId="urn:microsoft.com/office/officeart/2005/8/layout/list1"/>
    <dgm:cxn modelId="{0F91AA20-2B22-43A8-87DE-41027D0A251B}" type="presOf" srcId="{A0FAD92A-40AE-49BA-9C5F-9A1BFA9B29E5}" destId="{AF5762D4-10C8-47E0-9476-EAE8645A2BB2}" srcOrd="1" destOrd="0" presId="urn:microsoft.com/office/officeart/2005/8/layout/list1"/>
    <dgm:cxn modelId="{B49C8F32-921B-4493-90B0-7371D3409F3C}" type="presOf" srcId="{C84D2785-69B4-458D-9D32-6983BEB83461}" destId="{728ED868-2AAC-4045-96BA-EBC02B624EBA}" srcOrd="1" destOrd="0" presId="urn:microsoft.com/office/officeart/2005/8/layout/list1"/>
    <dgm:cxn modelId="{D1E1243A-B3EA-4F9E-9BFC-4A878463A984}" srcId="{7F1323DF-0D01-4AC5-9DFD-24D220A7E1F6}" destId="{2C5FBA4D-3C03-4035-B606-0E1EFE7CEC3F}" srcOrd="1" destOrd="0" parTransId="{E7E0D2A6-6B8F-4A1D-8BC6-3763782BD999}" sibTransId="{CBCFC2AB-0AC4-43A9-8438-69AA1BFA05C5}"/>
    <dgm:cxn modelId="{9FE89B3C-B466-402D-8245-774F00BB8EA2}" type="presOf" srcId="{A0FAD92A-40AE-49BA-9C5F-9A1BFA9B29E5}" destId="{4FC120C0-A80F-4496-B941-34D1C406FC52}" srcOrd="0" destOrd="0" presId="urn:microsoft.com/office/officeart/2005/8/layout/list1"/>
    <dgm:cxn modelId="{8520883F-67C5-4551-A74E-3E2DB03DA459}" type="presOf" srcId="{2C5FBA4D-3C03-4035-B606-0E1EFE7CEC3F}" destId="{6C0062B9-C84D-49E7-B202-0E30EF2B47B1}" srcOrd="0" destOrd="0" presId="urn:microsoft.com/office/officeart/2005/8/layout/list1"/>
    <dgm:cxn modelId="{FC1FA85D-1E77-40E6-A0A4-2C38B432CF8F}" type="presOf" srcId="{4F38D699-A107-4AC2-BC90-8DC3B2508540}" destId="{7865286D-40A1-45C1-848D-9CF0901AB6D6}" srcOrd="1" destOrd="0" presId="urn:microsoft.com/office/officeart/2005/8/layout/list1"/>
    <dgm:cxn modelId="{89E81B9F-7361-4E03-8455-CE66823CE4B3}" type="presOf" srcId="{4F38D699-A107-4AC2-BC90-8DC3B2508540}" destId="{0BD8173C-44A0-48A7-84CF-F4413345061A}" srcOrd="0" destOrd="0" presId="urn:microsoft.com/office/officeart/2005/8/layout/list1"/>
    <dgm:cxn modelId="{EA8AA6C4-4E1C-4FF6-9392-D9B0104D1AFD}" srcId="{7F1323DF-0D01-4AC5-9DFD-24D220A7E1F6}" destId="{88BB309B-3E15-4778-BD25-69D8F7305DED}" srcOrd="0" destOrd="0" parTransId="{D934FAC8-F933-433B-A67E-4F1A470C15F3}" sibTransId="{94B1F48D-6590-4357-9EE0-06F7F7E7D22F}"/>
    <dgm:cxn modelId="{D9EC87D8-8B4A-447C-B014-A2BD8D4A3C63}" srcId="{7F1323DF-0D01-4AC5-9DFD-24D220A7E1F6}" destId="{A0FAD92A-40AE-49BA-9C5F-9A1BFA9B29E5}" srcOrd="4" destOrd="0" parTransId="{3CBA7448-F5DA-486D-A30F-457920109918}" sibTransId="{62CB070F-2E9D-4945-A9CE-5F1808D88BB1}"/>
    <dgm:cxn modelId="{9E349DE2-50E0-4B3B-915B-E1FBC86B0CB3}" type="presOf" srcId="{7F1323DF-0D01-4AC5-9DFD-24D220A7E1F6}" destId="{A75D690C-7F8D-4924-A447-9AE4C27F2DA0}" srcOrd="0" destOrd="0" presId="urn:microsoft.com/office/officeart/2005/8/layout/list1"/>
    <dgm:cxn modelId="{311AC8E5-590F-412D-8437-2FDE3E24D09F}" type="presOf" srcId="{88BB309B-3E15-4778-BD25-69D8F7305DED}" destId="{F0D21BDE-BFBA-411F-9597-35EED3635CFE}" srcOrd="1" destOrd="0" presId="urn:microsoft.com/office/officeart/2005/8/layout/list1"/>
    <dgm:cxn modelId="{32B2BDE9-18DE-489E-9889-3DC26A72313F}" type="presOf" srcId="{2C5FBA4D-3C03-4035-B606-0E1EFE7CEC3F}" destId="{00580D66-F499-474A-B205-AC53884C567A}" srcOrd="1" destOrd="0" presId="urn:microsoft.com/office/officeart/2005/8/layout/list1"/>
    <dgm:cxn modelId="{CFBBEDF1-D506-4BCB-8B67-4C33F4B99827}" srcId="{7F1323DF-0D01-4AC5-9DFD-24D220A7E1F6}" destId="{C84D2785-69B4-458D-9D32-6983BEB83461}" srcOrd="2" destOrd="0" parTransId="{B14747E4-12FF-4D6B-B326-E6037109DD71}" sibTransId="{0354FEFF-2369-4B10-A365-68FB4F700899}"/>
    <dgm:cxn modelId="{633BB1F6-2324-4DDC-9F6C-7C158650C664}" type="presParOf" srcId="{A75D690C-7F8D-4924-A447-9AE4C27F2DA0}" destId="{D72C702E-7F39-49F1-B6DE-DB8E4E116298}" srcOrd="0" destOrd="0" presId="urn:microsoft.com/office/officeart/2005/8/layout/list1"/>
    <dgm:cxn modelId="{4DA0A55A-DC29-4BF6-B8BB-AB1C549566E7}" type="presParOf" srcId="{D72C702E-7F39-49F1-B6DE-DB8E4E116298}" destId="{41E53E45-D778-47FA-9B66-CC5B0594ABBC}" srcOrd="0" destOrd="0" presId="urn:microsoft.com/office/officeart/2005/8/layout/list1"/>
    <dgm:cxn modelId="{790709C8-E482-45EB-B405-086EAD12D145}" type="presParOf" srcId="{D72C702E-7F39-49F1-B6DE-DB8E4E116298}" destId="{F0D21BDE-BFBA-411F-9597-35EED3635CFE}" srcOrd="1" destOrd="0" presId="urn:microsoft.com/office/officeart/2005/8/layout/list1"/>
    <dgm:cxn modelId="{027F2BFC-DBAE-488B-83DE-3427AB892749}" type="presParOf" srcId="{A75D690C-7F8D-4924-A447-9AE4C27F2DA0}" destId="{982A7CEC-875C-487C-AD77-1230B6CD5A7C}" srcOrd="1" destOrd="0" presId="urn:microsoft.com/office/officeart/2005/8/layout/list1"/>
    <dgm:cxn modelId="{74ED5283-F346-4972-A791-C03242761B14}" type="presParOf" srcId="{A75D690C-7F8D-4924-A447-9AE4C27F2DA0}" destId="{9EA77CD9-B448-4B84-B9FF-28608AB68617}" srcOrd="2" destOrd="0" presId="urn:microsoft.com/office/officeart/2005/8/layout/list1"/>
    <dgm:cxn modelId="{A38ED32E-F24F-4F53-94BD-F33DBE4D30D8}" type="presParOf" srcId="{A75D690C-7F8D-4924-A447-9AE4C27F2DA0}" destId="{52141CA3-6F72-4F97-ACA3-3059698B221A}" srcOrd="3" destOrd="0" presId="urn:microsoft.com/office/officeart/2005/8/layout/list1"/>
    <dgm:cxn modelId="{04D54E57-7934-4096-B204-5738760DDF45}" type="presParOf" srcId="{A75D690C-7F8D-4924-A447-9AE4C27F2DA0}" destId="{55F7F2A3-04C2-46C0-9D77-753974AA5EF1}" srcOrd="4" destOrd="0" presId="urn:microsoft.com/office/officeart/2005/8/layout/list1"/>
    <dgm:cxn modelId="{B1395E03-A7EC-4130-881B-86096CC9108D}" type="presParOf" srcId="{55F7F2A3-04C2-46C0-9D77-753974AA5EF1}" destId="{6C0062B9-C84D-49E7-B202-0E30EF2B47B1}" srcOrd="0" destOrd="0" presId="urn:microsoft.com/office/officeart/2005/8/layout/list1"/>
    <dgm:cxn modelId="{651D6C8F-C1C5-4BBA-891E-98F317673DA6}" type="presParOf" srcId="{55F7F2A3-04C2-46C0-9D77-753974AA5EF1}" destId="{00580D66-F499-474A-B205-AC53884C567A}" srcOrd="1" destOrd="0" presId="urn:microsoft.com/office/officeart/2005/8/layout/list1"/>
    <dgm:cxn modelId="{721836B0-B972-47BB-9539-4C7A120F621C}" type="presParOf" srcId="{A75D690C-7F8D-4924-A447-9AE4C27F2DA0}" destId="{15F0246E-3405-4E0D-9248-34AEC58DE431}" srcOrd="5" destOrd="0" presId="urn:microsoft.com/office/officeart/2005/8/layout/list1"/>
    <dgm:cxn modelId="{3AF1E33A-BA00-4421-B581-AC8ACEECBE19}" type="presParOf" srcId="{A75D690C-7F8D-4924-A447-9AE4C27F2DA0}" destId="{CEA6239D-1859-44C8-8CD9-01589DE31F17}" srcOrd="6" destOrd="0" presId="urn:microsoft.com/office/officeart/2005/8/layout/list1"/>
    <dgm:cxn modelId="{F759440B-8BED-4899-80E3-8016AE0924A8}" type="presParOf" srcId="{A75D690C-7F8D-4924-A447-9AE4C27F2DA0}" destId="{CBE2C2E8-3605-4813-9965-28749CBB3EF7}" srcOrd="7" destOrd="0" presId="urn:microsoft.com/office/officeart/2005/8/layout/list1"/>
    <dgm:cxn modelId="{826024B3-D49B-48DE-A38E-E9AD9CB1569C}" type="presParOf" srcId="{A75D690C-7F8D-4924-A447-9AE4C27F2DA0}" destId="{70394FE4-1CC0-4056-9025-84A857BFE4CC}" srcOrd="8" destOrd="0" presId="urn:microsoft.com/office/officeart/2005/8/layout/list1"/>
    <dgm:cxn modelId="{9D8F655D-04C7-4568-8C54-3F7B59882790}" type="presParOf" srcId="{70394FE4-1CC0-4056-9025-84A857BFE4CC}" destId="{3B7305FB-C3E9-415F-9E08-6D47EE856E62}" srcOrd="0" destOrd="0" presId="urn:microsoft.com/office/officeart/2005/8/layout/list1"/>
    <dgm:cxn modelId="{FBD8A4E6-D38C-4F43-AE55-3BDB88A29003}" type="presParOf" srcId="{70394FE4-1CC0-4056-9025-84A857BFE4CC}" destId="{728ED868-2AAC-4045-96BA-EBC02B624EBA}" srcOrd="1" destOrd="0" presId="urn:microsoft.com/office/officeart/2005/8/layout/list1"/>
    <dgm:cxn modelId="{3F4DED0E-A268-497E-BA1E-C2B0CB89712D}" type="presParOf" srcId="{A75D690C-7F8D-4924-A447-9AE4C27F2DA0}" destId="{92B418D0-C0AC-46FC-8829-80D08C1BCC7B}" srcOrd="9" destOrd="0" presId="urn:microsoft.com/office/officeart/2005/8/layout/list1"/>
    <dgm:cxn modelId="{1054D661-EBCB-46BE-86DF-B313299C7512}" type="presParOf" srcId="{A75D690C-7F8D-4924-A447-9AE4C27F2DA0}" destId="{9789A401-76CF-4B7A-B581-1813EF21F36A}" srcOrd="10" destOrd="0" presId="urn:microsoft.com/office/officeart/2005/8/layout/list1"/>
    <dgm:cxn modelId="{6AC006C0-0AFF-47FA-A7C6-2405E3169ED1}" type="presParOf" srcId="{A75D690C-7F8D-4924-A447-9AE4C27F2DA0}" destId="{01AFF30B-A37C-4ADF-BBA7-B19CDC7E93B8}" srcOrd="11" destOrd="0" presId="urn:microsoft.com/office/officeart/2005/8/layout/list1"/>
    <dgm:cxn modelId="{3ED0207A-9126-4B38-8F83-0797C056A823}" type="presParOf" srcId="{A75D690C-7F8D-4924-A447-9AE4C27F2DA0}" destId="{637B3366-B237-4C90-AAAC-2D0C39D95F97}" srcOrd="12" destOrd="0" presId="urn:microsoft.com/office/officeart/2005/8/layout/list1"/>
    <dgm:cxn modelId="{83786E5F-1CBB-44C1-8275-4FC5E3A64352}" type="presParOf" srcId="{637B3366-B237-4C90-AAAC-2D0C39D95F97}" destId="{0BD8173C-44A0-48A7-84CF-F4413345061A}" srcOrd="0" destOrd="0" presId="urn:microsoft.com/office/officeart/2005/8/layout/list1"/>
    <dgm:cxn modelId="{4C6885C6-586B-47D6-A387-387D1D811D42}" type="presParOf" srcId="{637B3366-B237-4C90-AAAC-2D0C39D95F97}" destId="{7865286D-40A1-45C1-848D-9CF0901AB6D6}" srcOrd="1" destOrd="0" presId="urn:microsoft.com/office/officeart/2005/8/layout/list1"/>
    <dgm:cxn modelId="{061E90AA-26BB-4B01-B6AF-85A17CE4AEC2}" type="presParOf" srcId="{A75D690C-7F8D-4924-A447-9AE4C27F2DA0}" destId="{45E21BEF-F305-4A69-B317-E2B87ED522A3}" srcOrd="13" destOrd="0" presId="urn:microsoft.com/office/officeart/2005/8/layout/list1"/>
    <dgm:cxn modelId="{532E1892-1694-4830-B84E-5B463FE1F9DB}" type="presParOf" srcId="{A75D690C-7F8D-4924-A447-9AE4C27F2DA0}" destId="{78BE64E4-290A-4D01-BB71-3AA3B4FAA3BF}" srcOrd="14" destOrd="0" presId="urn:microsoft.com/office/officeart/2005/8/layout/list1"/>
    <dgm:cxn modelId="{E01E6175-C6A9-4411-B325-0807FC97BABA}" type="presParOf" srcId="{A75D690C-7F8D-4924-A447-9AE4C27F2DA0}" destId="{00914942-A089-4A5A-9DA3-EEBC2BBBB68D}" srcOrd="15" destOrd="0" presId="urn:microsoft.com/office/officeart/2005/8/layout/list1"/>
    <dgm:cxn modelId="{2F3CD973-9E87-4D62-A308-8252E362DBCE}" type="presParOf" srcId="{A75D690C-7F8D-4924-A447-9AE4C27F2DA0}" destId="{73FB2FE6-EC74-475C-AD62-5CCAE1E6A8CC}" srcOrd="16" destOrd="0" presId="urn:microsoft.com/office/officeart/2005/8/layout/list1"/>
    <dgm:cxn modelId="{4D25DD0A-9671-4B1A-AD8F-8807193C349C}" type="presParOf" srcId="{73FB2FE6-EC74-475C-AD62-5CCAE1E6A8CC}" destId="{4FC120C0-A80F-4496-B941-34D1C406FC52}" srcOrd="0" destOrd="0" presId="urn:microsoft.com/office/officeart/2005/8/layout/list1"/>
    <dgm:cxn modelId="{AAD40DA7-0132-46E9-8BEF-BC05C2F60431}" type="presParOf" srcId="{73FB2FE6-EC74-475C-AD62-5CCAE1E6A8CC}" destId="{AF5762D4-10C8-47E0-9476-EAE8645A2BB2}" srcOrd="1" destOrd="0" presId="urn:microsoft.com/office/officeart/2005/8/layout/list1"/>
    <dgm:cxn modelId="{952B4E78-62CD-44FB-8623-61BCD695E718}" type="presParOf" srcId="{A75D690C-7F8D-4924-A447-9AE4C27F2DA0}" destId="{3C74FB75-C691-4259-AA56-465475C2846B}" srcOrd="17" destOrd="0" presId="urn:microsoft.com/office/officeart/2005/8/layout/list1"/>
    <dgm:cxn modelId="{597EBB5E-0E3E-4859-B82B-96CD146486B8}" type="presParOf" srcId="{A75D690C-7F8D-4924-A447-9AE4C27F2DA0}" destId="{F828F63E-5E79-44C6-8DF4-31F4FEF0DE7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1323DF-0D01-4AC5-9DFD-24D220A7E1F6}"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kumimoji="1" lang="ja-JP" altLang="en-US"/>
        </a:p>
      </dgm:t>
    </dgm:pt>
    <dgm:pt modelId="{88BB309B-3E15-4778-BD25-69D8F7305DED}">
      <dgm:prSet phldrT="[テキスト]" custT="1"/>
      <dgm:spPr/>
      <dgm:t>
        <a:bodyPr/>
        <a:lstStyle/>
        <a:p>
          <a:pPr algn="l"/>
          <a:r>
            <a:rPr kumimoji="1" lang="ja-JP" altLang="en-US" sz="28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「麻薬」に類似する物質を含む</a:t>
          </a:r>
        </a:p>
      </dgm:t>
    </dgm:pt>
    <dgm:pt modelId="{D934FAC8-F933-433B-A67E-4F1A470C15F3}" type="parTrans" cxnId="{EA8AA6C4-4E1C-4FF6-9392-D9B0104D1AFD}">
      <dgm:prSet/>
      <dgm:spPr/>
      <dgm:t>
        <a:bodyPr/>
        <a:lstStyle/>
        <a:p>
          <a:endParaRPr kumimoji="1" lang="ja-JP" altLang="en-US">
            <a:solidFill>
              <a:schemeClr val="bg1"/>
            </a:solidFill>
          </a:endParaRPr>
        </a:p>
      </dgm:t>
    </dgm:pt>
    <dgm:pt modelId="{94B1F48D-6590-4357-9EE0-06F7F7E7D22F}" type="sibTrans" cxnId="{EA8AA6C4-4E1C-4FF6-9392-D9B0104D1AFD}">
      <dgm:prSet/>
      <dgm:spPr/>
      <dgm:t>
        <a:bodyPr/>
        <a:lstStyle/>
        <a:p>
          <a:endParaRPr kumimoji="1" lang="ja-JP" altLang="en-US">
            <a:solidFill>
              <a:schemeClr val="bg1"/>
            </a:solidFill>
          </a:endParaRPr>
        </a:p>
      </dgm:t>
    </dgm:pt>
    <dgm:pt modelId="{2C5FBA4D-3C03-4035-B606-0E1EFE7CEC3F}">
      <dgm:prSet phldrT="[テキスト]" custT="1"/>
      <dgm:spPr/>
      <dgm:t>
        <a:bodyPr/>
        <a:lstStyle/>
        <a:p>
          <a:r>
            <a:rPr kumimoji="1" lang="ja-JP" altLang="en-US" sz="22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多幸感や快感を高め、幻覚作用などを得る目的で使用する製品の総称</a:t>
          </a:r>
        </a:p>
      </dgm:t>
    </dgm:pt>
    <dgm:pt modelId="{E7E0D2A6-6B8F-4A1D-8BC6-3763782BD999}" type="parTrans" cxnId="{D1E1243A-B3EA-4F9E-9BFC-4A878463A984}">
      <dgm:prSet/>
      <dgm:spPr/>
      <dgm:t>
        <a:bodyPr/>
        <a:lstStyle/>
        <a:p>
          <a:endParaRPr kumimoji="1" lang="ja-JP" altLang="en-US">
            <a:solidFill>
              <a:schemeClr val="bg1"/>
            </a:solidFill>
          </a:endParaRPr>
        </a:p>
      </dgm:t>
    </dgm:pt>
    <dgm:pt modelId="{CBCFC2AB-0AC4-43A9-8438-69AA1BFA05C5}" type="sibTrans" cxnId="{D1E1243A-B3EA-4F9E-9BFC-4A878463A984}">
      <dgm:prSet/>
      <dgm:spPr/>
      <dgm:t>
        <a:bodyPr/>
        <a:lstStyle/>
        <a:p>
          <a:endParaRPr kumimoji="1" lang="ja-JP" altLang="en-US">
            <a:solidFill>
              <a:schemeClr val="bg1"/>
            </a:solidFill>
          </a:endParaRPr>
        </a:p>
      </dgm:t>
    </dgm:pt>
    <dgm:pt modelId="{C84D2785-69B4-458D-9D32-6983BEB83461}">
      <dgm:prSet custT="1"/>
      <dgm:spPr/>
      <dgm:t>
        <a:bodyPr/>
        <a:lstStyle/>
        <a:p>
          <a:r>
            <a:rPr kumimoji="1" lang="ja-JP" altLang="en-US" sz="2400" b="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主にインターネット、アダルトショップ等で販売</a:t>
          </a:r>
        </a:p>
      </dgm:t>
    </dgm:pt>
    <dgm:pt modelId="{B14747E4-12FF-4D6B-B326-E6037109DD71}" type="parTrans" cxnId="{CFBBEDF1-D506-4BCB-8B67-4C33F4B99827}">
      <dgm:prSet/>
      <dgm:spPr/>
      <dgm:t>
        <a:bodyPr/>
        <a:lstStyle/>
        <a:p>
          <a:endParaRPr kumimoji="1" lang="ja-JP" altLang="en-US">
            <a:solidFill>
              <a:schemeClr val="bg1"/>
            </a:solidFill>
          </a:endParaRPr>
        </a:p>
      </dgm:t>
    </dgm:pt>
    <dgm:pt modelId="{0354FEFF-2369-4B10-A365-68FB4F700899}" type="sibTrans" cxnId="{CFBBEDF1-D506-4BCB-8B67-4C33F4B99827}">
      <dgm:prSet/>
      <dgm:spPr/>
      <dgm:t>
        <a:bodyPr/>
        <a:lstStyle/>
        <a:p>
          <a:endParaRPr kumimoji="1" lang="ja-JP" altLang="en-US">
            <a:solidFill>
              <a:schemeClr val="bg1"/>
            </a:solidFill>
          </a:endParaRPr>
        </a:p>
      </dgm:t>
    </dgm:pt>
    <dgm:pt modelId="{4F38D699-A107-4AC2-BC90-8DC3B2508540}">
      <dgm:prSet custT="1"/>
      <dgm:spPr>
        <a:gradFill rotWithShape="0">
          <a:gsLst>
            <a:gs pos="0">
              <a:srgbClr val="FF00FF"/>
            </a:gs>
            <a:gs pos="80000">
              <a:srgbClr val="FF66CC"/>
            </a:gs>
            <a:gs pos="100000">
              <a:srgbClr val="FF66CC"/>
            </a:gs>
          </a:gsLst>
        </a:gradFill>
      </dgm:spPr>
      <dgm:t>
        <a:bodyPr/>
        <a:lstStyle/>
        <a:p>
          <a:r>
            <a:rPr kumimoji="1" lang="ja-JP" altLang="en-US" sz="22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多くは「指定薬物」を含み、中には「麻薬」となった薬物を含む製品もある</a:t>
          </a:r>
        </a:p>
      </dgm:t>
    </dgm:pt>
    <dgm:pt modelId="{87823AE2-F31E-42CA-B1ED-3E9BECDB7ACC}" type="parTrans" cxnId="{6DF05A11-8B64-48C8-8CBD-1396F658BEB4}">
      <dgm:prSet/>
      <dgm:spPr/>
      <dgm:t>
        <a:bodyPr/>
        <a:lstStyle/>
        <a:p>
          <a:endParaRPr kumimoji="1" lang="ja-JP" altLang="en-US">
            <a:solidFill>
              <a:schemeClr val="bg1"/>
            </a:solidFill>
          </a:endParaRPr>
        </a:p>
      </dgm:t>
    </dgm:pt>
    <dgm:pt modelId="{A54A165B-EC10-417A-8F56-B1C124C21114}" type="sibTrans" cxnId="{6DF05A11-8B64-48C8-8CBD-1396F658BEB4}">
      <dgm:prSet/>
      <dgm:spPr/>
      <dgm:t>
        <a:bodyPr/>
        <a:lstStyle/>
        <a:p>
          <a:endParaRPr kumimoji="1" lang="ja-JP" altLang="en-US">
            <a:solidFill>
              <a:schemeClr val="bg1"/>
            </a:solidFill>
          </a:endParaRPr>
        </a:p>
      </dgm:t>
    </dgm:pt>
    <dgm:pt modelId="{A0FAD92A-40AE-49BA-9C5F-9A1BFA9B29E5}">
      <dgm:prSet custT="1"/>
      <dgm:spPr/>
      <dgm:t>
        <a:bodyPr/>
        <a:lstStyle/>
        <a:p>
          <a:r>
            <a:rPr kumimoji="1" lang="ja-JP" altLang="en-US" sz="22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上記に該当していなくても医薬品医療機器等法上の「無許可医薬品</a:t>
          </a:r>
          <a:r>
            <a:rPr kumimoji="1" lang="ja-JP" altLang="en-US" sz="11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（無承認無許可医薬品）</a:t>
          </a:r>
          <a:r>
            <a:rPr kumimoji="1" lang="ja-JP" altLang="en-US" sz="22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」に該当する製品もある</a:t>
          </a:r>
        </a:p>
      </dgm:t>
    </dgm:pt>
    <dgm:pt modelId="{3CBA7448-F5DA-486D-A30F-457920109918}" type="parTrans" cxnId="{D9EC87D8-8B4A-447C-B014-A2BD8D4A3C63}">
      <dgm:prSet/>
      <dgm:spPr/>
      <dgm:t>
        <a:bodyPr/>
        <a:lstStyle/>
        <a:p>
          <a:endParaRPr kumimoji="1" lang="ja-JP" altLang="en-US">
            <a:solidFill>
              <a:schemeClr val="bg1"/>
            </a:solidFill>
          </a:endParaRPr>
        </a:p>
      </dgm:t>
    </dgm:pt>
    <dgm:pt modelId="{62CB070F-2E9D-4945-A9CE-5F1808D88BB1}" type="sibTrans" cxnId="{D9EC87D8-8B4A-447C-B014-A2BD8D4A3C63}">
      <dgm:prSet/>
      <dgm:spPr/>
      <dgm:t>
        <a:bodyPr/>
        <a:lstStyle/>
        <a:p>
          <a:endParaRPr kumimoji="1" lang="ja-JP" altLang="en-US">
            <a:solidFill>
              <a:schemeClr val="bg1"/>
            </a:solidFill>
          </a:endParaRPr>
        </a:p>
      </dgm:t>
    </dgm:pt>
    <dgm:pt modelId="{A75D690C-7F8D-4924-A447-9AE4C27F2DA0}" type="pres">
      <dgm:prSet presAssocID="{7F1323DF-0D01-4AC5-9DFD-24D220A7E1F6}" presName="linear" presStyleCnt="0">
        <dgm:presLayoutVars>
          <dgm:dir/>
          <dgm:animLvl val="lvl"/>
          <dgm:resizeHandles val="exact"/>
        </dgm:presLayoutVars>
      </dgm:prSet>
      <dgm:spPr/>
    </dgm:pt>
    <dgm:pt modelId="{D72C702E-7F39-49F1-B6DE-DB8E4E116298}" type="pres">
      <dgm:prSet presAssocID="{88BB309B-3E15-4778-BD25-69D8F7305DED}" presName="parentLin" presStyleCnt="0"/>
      <dgm:spPr/>
    </dgm:pt>
    <dgm:pt modelId="{41E53E45-D778-47FA-9B66-CC5B0594ABBC}" type="pres">
      <dgm:prSet presAssocID="{88BB309B-3E15-4778-BD25-69D8F7305DED}" presName="parentLeftMargin" presStyleLbl="node1" presStyleIdx="0" presStyleCnt="5"/>
      <dgm:spPr/>
    </dgm:pt>
    <dgm:pt modelId="{F0D21BDE-BFBA-411F-9597-35EED3635CFE}" type="pres">
      <dgm:prSet presAssocID="{88BB309B-3E15-4778-BD25-69D8F7305DED}" presName="parentText" presStyleLbl="node1" presStyleIdx="0" presStyleCnt="5" custScaleX="129695" custScaleY="276310">
        <dgm:presLayoutVars>
          <dgm:chMax val="0"/>
          <dgm:bulletEnabled val="1"/>
        </dgm:presLayoutVars>
      </dgm:prSet>
      <dgm:spPr/>
    </dgm:pt>
    <dgm:pt modelId="{982A7CEC-875C-487C-AD77-1230B6CD5A7C}" type="pres">
      <dgm:prSet presAssocID="{88BB309B-3E15-4778-BD25-69D8F7305DED}" presName="negativeSpace" presStyleCnt="0"/>
      <dgm:spPr/>
    </dgm:pt>
    <dgm:pt modelId="{9EA77CD9-B448-4B84-B9FF-28608AB68617}" type="pres">
      <dgm:prSet presAssocID="{88BB309B-3E15-4778-BD25-69D8F7305DED}" presName="childText" presStyleLbl="conFgAcc1" presStyleIdx="0" presStyleCnt="5">
        <dgm:presLayoutVars>
          <dgm:bulletEnabled val="1"/>
        </dgm:presLayoutVars>
      </dgm:prSet>
      <dgm:spPr/>
    </dgm:pt>
    <dgm:pt modelId="{52141CA3-6F72-4F97-ACA3-3059698B221A}" type="pres">
      <dgm:prSet presAssocID="{94B1F48D-6590-4357-9EE0-06F7F7E7D22F}" presName="spaceBetweenRectangles" presStyleCnt="0"/>
      <dgm:spPr/>
    </dgm:pt>
    <dgm:pt modelId="{55F7F2A3-04C2-46C0-9D77-753974AA5EF1}" type="pres">
      <dgm:prSet presAssocID="{2C5FBA4D-3C03-4035-B606-0E1EFE7CEC3F}" presName="parentLin" presStyleCnt="0"/>
      <dgm:spPr/>
    </dgm:pt>
    <dgm:pt modelId="{6C0062B9-C84D-49E7-B202-0E30EF2B47B1}" type="pres">
      <dgm:prSet presAssocID="{2C5FBA4D-3C03-4035-B606-0E1EFE7CEC3F}" presName="parentLeftMargin" presStyleLbl="node1" presStyleIdx="0" presStyleCnt="5"/>
      <dgm:spPr/>
    </dgm:pt>
    <dgm:pt modelId="{00580D66-F499-474A-B205-AC53884C567A}" type="pres">
      <dgm:prSet presAssocID="{2C5FBA4D-3C03-4035-B606-0E1EFE7CEC3F}" presName="parentText" presStyleLbl="node1" presStyleIdx="1" presStyleCnt="5" custScaleX="129695" custScaleY="276310">
        <dgm:presLayoutVars>
          <dgm:chMax val="0"/>
          <dgm:bulletEnabled val="1"/>
        </dgm:presLayoutVars>
      </dgm:prSet>
      <dgm:spPr/>
    </dgm:pt>
    <dgm:pt modelId="{15F0246E-3405-4E0D-9248-34AEC58DE431}" type="pres">
      <dgm:prSet presAssocID="{2C5FBA4D-3C03-4035-B606-0E1EFE7CEC3F}" presName="negativeSpace" presStyleCnt="0"/>
      <dgm:spPr/>
    </dgm:pt>
    <dgm:pt modelId="{CEA6239D-1859-44C8-8CD9-01589DE31F17}" type="pres">
      <dgm:prSet presAssocID="{2C5FBA4D-3C03-4035-B606-0E1EFE7CEC3F}" presName="childText" presStyleLbl="conFgAcc1" presStyleIdx="1" presStyleCnt="5">
        <dgm:presLayoutVars>
          <dgm:bulletEnabled val="1"/>
        </dgm:presLayoutVars>
      </dgm:prSet>
      <dgm:spPr/>
    </dgm:pt>
    <dgm:pt modelId="{CBE2C2E8-3605-4813-9965-28749CBB3EF7}" type="pres">
      <dgm:prSet presAssocID="{CBCFC2AB-0AC4-43A9-8438-69AA1BFA05C5}" presName="spaceBetweenRectangles" presStyleCnt="0"/>
      <dgm:spPr/>
    </dgm:pt>
    <dgm:pt modelId="{70394FE4-1CC0-4056-9025-84A857BFE4CC}" type="pres">
      <dgm:prSet presAssocID="{C84D2785-69B4-458D-9D32-6983BEB83461}" presName="parentLin" presStyleCnt="0"/>
      <dgm:spPr/>
    </dgm:pt>
    <dgm:pt modelId="{3B7305FB-C3E9-415F-9E08-6D47EE856E62}" type="pres">
      <dgm:prSet presAssocID="{C84D2785-69B4-458D-9D32-6983BEB83461}" presName="parentLeftMargin" presStyleLbl="node1" presStyleIdx="1" presStyleCnt="5"/>
      <dgm:spPr/>
    </dgm:pt>
    <dgm:pt modelId="{728ED868-2AAC-4045-96BA-EBC02B624EBA}" type="pres">
      <dgm:prSet presAssocID="{C84D2785-69B4-458D-9D32-6983BEB83461}" presName="parentText" presStyleLbl="node1" presStyleIdx="2" presStyleCnt="5" custScaleX="129695" custScaleY="276310">
        <dgm:presLayoutVars>
          <dgm:chMax val="0"/>
          <dgm:bulletEnabled val="1"/>
        </dgm:presLayoutVars>
      </dgm:prSet>
      <dgm:spPr/>
    </dgm:pt>
    <dgm:pt modelId="{92B418D0-C0AC-46FC-8829-80D08C1BCC7B}" type="pres">
      <dgm:prSet presAssocID="{C84D2785-69B4-458D-9D32-6983BEB83461}" presName="negativeSpace" presStyleCnt="0"/>
      <dgm:spPr/>
    </dgm:pt>
    <dgm:pt modelId="{9789A401-76CF-4B7A-B581-1813EF21F36A}" type="pres">
      <dgm:prSet presAssocID="{C84D2785-69B4-458D-9D32-6983BEB83461}" presName="childText" presStyleLbl="conFgAcc1" presStyleIdx="2" presStyleCnt="5">
        <dgm:presLayoutVars>
          <dgm:bulletEnabled val="1"/>
        </dgm:presLayoutVars>
      </dgm:prSet>
      <dgm:spPr/>
    </dgm:pt>
    <dgm:pt modelId="{01AFF30B-A37C-4ADF-BBA7-B19CDC7E93B8}" type="pres">
      <dgm:prSet presAssocID="{0354FEFF-2369-4B10-A365-68FB4F700899}" presName="spaceBetweenRectangles" presStyleCnt="0"/>
      <dgm:spPr/>
    </dgm:pt>
    <dgm:pt modelId="{637B3366-B237-4C90-AAAC-2D0C39D95F97}" type="pres">
      <dgm:prSet presAssocID="{4F38D699-A107-4AC2-BC90-8DC3B2508540}" presName="parentLin" presStyleCnt="0"/>
      <dgm:spPr/>
    </dgm:pt>
    <dgm:pt modelId="{0BD8173C-44A0-48A7-84CF-F4413345061A}" type="pres">
      <dgm:prSet presAssocID="{4F38D699-A107-4AC2-BC90-8DC3B2508540}" presName="parentLeftMargin" presStyleLbl="node1" presStyleIdx="2" presStyleCnt="5"/>
      <dgm:spPr/>
    </dgm:pt>
    <dgm:pt modelId="{7865286D-40A1-45C1-848D-9CF0901AB6D6}" type="pres">
      <dgm:prSet presAssocID="{4F38D699-A107-4AC2-BC90-8DC3B2508540}" presName="parentText" presStyleLbl="node1" presStyleIdx="3" presStyleCnt="5" custScaleX="129695" custScaleY="276054">
        <dgm:presLayoutVars>
          <dgm:chMax val="0"/>
          <dgm:bulletEnabled val="1"/>
        </dgm:presLayoutVars>
      </dgm:prSet>
      <dgm:spPr/>
    </dgm:pt>
    <dgm:pt modelId="{45E21BEF-F305-4A69-B317-E2B87ED522A3}" type="pres">
      <dgm:prSet presAssocID="{4F38D699-A107-4AC2-BC90-8DC3B2508540}" presName="negativeSpace" presStyleCnt="0"/>
      <dgm:spPr/>
    </dgm:pt>
    <dgm:pt modelId="{78BE64E4-290A-4D01-BB71-3AA3B4FAA3BF}" type="pres">
      <dgm:prSet presAssocID="{4F38D699-A107-4AC2-BC90-8DC3B2508540}" presName="childText" presStyleLbl="conFgAcc1" presStyleIdx="3" presStyleCnt="5">
        <dgm:presLayoutVars>
          <dgm:bulletEnabled val="1"/>
        </dgm:presLayoutVars>
      </dgm:prSet>
      <dgm:spPr/>
    </dgm:pt>
    <dgm:pt modelId="{00914942-A089-4A5A-9DA3-EEBC2BBBB68D}" type="pres">
      <dgm:prSet presAssocID="{A54A165B-EC10-417A-8F56-B1C124C21114}" presName="spaceBetweenRectangles" presStyleCnt="0"/>
      <dgm:spPr/>
    </dgm:pt>
    <dgm:pt modelId="{73FB2FE6-EC74-475C-AD62-5CCAE1E6A8CC}" type="pres">
      <dgm:prSet presAssocID="{A0FAD92A-40AE-49BA-9C5F-9A1BFA9B29E5}" presName="parentLin" presStyleCnt="0"/>
      <dgm:spPr/>
    </dgm:pt>
    <dgm:pt modelId="{4FC120C0-A80F-4496-B941-34D1C406FC52}" type="pres">
      <dgm:prSet presAssocID="{A0FAD92A-40AE-49BA-9C5F-9A1BFA9B29E5}" presName="parentLeftMargin" presStyleLbl="node1" presStyleIdx="3" presStyleCnt="5"/>
      <dgm:spPr/>
    </dgm:pt>
    <dgm:pt modelId="{AF5762D4-10C8-47E0-9476-EAE8645A2BB2}" type="pres">
      <dgm:prSet presAssocID="{A0FAD92A-40AE-49BA-9C5F-9A1BFA9B29E5}" presName="parentText" presStyleLbl="node1" presStyleIdx="4" presStyleCnt="5" custScaleX="129695" custScaleY="276054">
        <dgm:presLayoutVars>
          <dgm:chMax val="0"/>
          <dgm:bulletEnabled val="1"/>
        </dgm:presLayoutVars>
      </dgm:prSet>
      <dgm:spPr/>
    </dgm:pt>
    <dgm:pt modelId="{3C74FB75-C691-4259-AA56-465475C2846B}" type="pres">
      <dgm:prSet presAssocID="{A0FAD92A-40AE-49BA-9C5F-9A1BFA9B29E5}" presName="negativeSpace" presStyleCnt="0"/>
      <dgm:spPr/>
    </dgm:pt>
    <dgm:pt modelId="{F828F63E-5E79-44C6-8DF4-31F4FEF0DE77}" type="pres">
      <dgm:prSet presAssocID="{A0FAD92A-40AE-49BA-9C5F-9A1BFA9B29E5}" presName="childText" presStyleLbl="conFgAcc1" presStyleIdx="4" presStyleCnt="5">
        <dgm:presLayoutVars>
          <dgm:bulletEnabled val="1"/>
        </dgm:presLayoutVars>
      </dgm:prSet>
      <dgm:spPr/>
    </dgm:pt>
  </dgm:ptLst>
  <dgm:cxnLst>
    <dgm:cxn modelId="{6E94D407-259B-4B68-AE20-F20095083933}" type="presOf" srcId="{2C5FBA4D-3C03-4035-B606-0E1EFE7CEC3F}" destId="{00580D66-F499-474A-B205-AC53884C567A}" srcOrd="1" destOrd="0" presId="urn:microsoft.com/office/officeart/2005/8/layout/list1"/>
    <dgm:cxn modelId="{6DF05A11-8B64-48C8-8CBD-1396F658BEB4}" srcId="{7F1323DF-0D01-4AC5-9DFD-24D220A7E1F6}" destId="{4F38D699-A107-4AC2-BC90-8DC3B2508540}" srcOrd="3" destOrd="0" parTransId="{87823AE2-F31E-42CA-B1ED-3E9BECDB7ACC}" sibTransId="{A54A165B-EC10-417A-8F56-B1C124C21114}"/>
    <dgm:cxn modelId="{59F7E71B-6349-498F-A440-9A4C76A3B218}" type="presOf" srcId="{7F1323DF-0D01-4AC5-9DFD-24D220A7E1F6}" destId="{A75D690C-7F8D-4924-A447-9AE4C27F2DA0}" srcOrd="0" destOrd="0" presId="urn:microsoft.com/office/officeart/2005/8/layout/list1"/>
    <dgm:cxn modelId="{D1E1243A-B3EA-4F9E-9BFC-4A878463A984}" srcId="{7F1323DF-0D01-4AC5-9DFD-24D220A7E1F6}" destId="{2C5FBA4D-3C03-4035-B606-0E1EFE7CEC3F}" srcOrd="1" destOrd="0" parTransId="{E7E0D2A6-6B8F-4A1D-8BC6-3763782BD999}" sibTransId="{CBCFC2AB-0AC4-43A9-8438-69AA1BFA05C5}"/>
    <dgm:cxn modelId="{544F204E-47C5-4080-8FB9-F3C6D4A1B711}" type="presOf" srcId="{88BB309B-3E15-4778-BD25-69D8F7305DED}" destId="{F0D21BDE-BFBA-411F-9597-35EED3635CFE}" srcOrd="1" destOrd="0" presId="urn:microsoft.com/office/officeart/2005/8/layout/list1"/>
    <dgm:cxn modelId="{5AB21593-A929-4A2B-9D0B-BF6DE7EE945B}" type="presOf" srcId="{2C5FBA4D-3C03-4035-B606-0E1EFE7CEC3F}" destId="{6C0062B9-C84D-49E7-B202-0E30EF2B47B1}" srcOrd="0" destOrd="0" presId="urn:microsoft.com/office/officeart/2005/8/layout/list1"/>
    <dgm:cxn modelId="{CA8A3AA1-724F-4679-9D91-BFC041D90DB1}" type="presOf" srcId="{A0FAD92A-40AE-49BA-9C5F-9A1BFA9B29E5}" destId="{AF5762D4-10C8-47E0-9476-EAE8645A2BB2}" srcOrd="1" destOrd="0" presId="urn:microsoft.com/office/officeart/2005/8/layout/list1"/>
    <dgm:cxn modelId="{3E229CC2-EC51-4E81-8A97-822D9C6D977E}" type="presOf" srcId="{C84D2785-69B4-458D-9D32-6983BEB83461}" destId="{728ED868-2AAC-4045-96BA-EBC02B624EBA}" srcOrd="1" destOrd="0" presId="urn:microsoft.com/office/officeart/2005/8/layout/list1"/>
    <dgm:cxn modelId="{EA8AA6C4-4E1C-4FF6-9392-D9B0104D1AFD}" srcId="{7F1323DF-0D01-4AC5-9DFD-24D220A7E1F6}" destId="{88BB309B-3E15-4778-BD25-69D8F7305DED}" srcOrd="0" destOrd="0" parTransId="{D934FAC8-F933-433B-A67E-4F1A470C15F3}" sibTransId="{94B1F48D-6590-4357-9EE0-06F7F7E7D22F}"/>
    <dgm:cxn modelId="{D9EC87D8-8B4A-447C-B014-A2BD8D4A3C63}" srcId="{7F1323DF-0D01-4AC5-9DFD-24D220A7E1F6}" destId="{A0FAD92A-40AE-49BA-9C5F-9A1BFA9B29E5}" srcOrd="4" destOrd="0" parTransId="{3CBA7448-F5DA-486D-A30F-457920109918}" sibTransId="{62CB070F-2E9D-4945-A9CE-5F1808D88BB1}"/>
    <dgm:cxn modelId="{8CB0C5E4-6063-44DF-8C18-2D022F7D9AC7}" type="presOf" srcId="{4F38D699-A107-4AC2-BC90-8DC3B2508540}" destId="{0BD8173C-44A0-48A7-84CF-F4413345061A}" srcOrd="0" destOrd="0" presId="urn:microsoft.com/office/officeart/2005/8/layout/list1"/>
    <dgm:cxn modelId="{CFBBEDF1-D506-4BCB-8B67-4C33F4B99827}" srcId="{7F1323DF-0D01-4AC5-9DFD-24D220A7E1F6}" destId="{C84D2785-69B4-458D-9D32-6983BEB83461}" srcOrd="2" destOrd="0" parTransId="{B14747E4-12FF-4D6B-B326-E6037109DD71}" sibTransId="{0354FEFF-2369-4B10-A365-68FB4F700899}"/>
    <dgm:cxn modelId="{EFFB18F2-A286-48A3-BC7D-A282EB929206}" type="presOf" srcId="{88BB309B-3E15-4778-BD25-69D8F7305DED}" destId="{41E53E45-D778-47FA-9B66-CC5B0594ABBC}" srcOrd="0" destOrd="0" presId="urn:microsoft.com/office/officeart/2005/8/layout/list1"/>
    <dgm:cxn modelId="{B73627F9-8E9D-4411-A6B4-06C4D2923DAC}" type="presOf" srcId="{A0FAD92A-40AE-49BA-9C5F-9A1BFA9B29E5}" destId="{4FC120C0-A80F-4496-B941-34D1C406FC52}" srcOrd="0" destOrd="0" presId="urn:microsoft.com/office/officeart/2005/8/layout/list1"/>
    <dgm:cxn modelId="{A898D2FB-4F69-4945-B9D1-03A0D8DE5E29}" type="presOf" srcId="{4F38D699-A107-4AC2-BC90-8DC3B2508540}" destId="{7865286D-40A1-45C1-848D-9CF0901AB6D6}" srcOrd="1" destOrd="0" presId="urn:microsoft.com/office/officeart/2005/8/layout/list1"/>
    <dgm:cxn modelId="{B708BEFE-285F-42A9-86CA-AC44ED19FA12}" type="presOf" srcId="{C84D2785-69B4-458D-9D32-6983BEB83461}" destId="{3B7305FB-C3E9-415F-9E08-6D47EE856E62}" srcOrd="0" destOrd="0" presId="urn:microsoft.com/office/officeart/2005/8/layout/list1"/>
    <dgm:cxn modelId="{0AB1735E-C230-4442-B1CB-5366021F7A3E}" type="presParOf" srcId="{A75D690C-7F8D-4924-A447-9AE4C27F2DA0}" destId="{D72C702E-7F39-49F1-B6DE-DB8E4E116298}" srcOrd="0" destOrd="0" presId="urn:microsoft.com/office/officeart/2005/8/layout/list1"/>
    <dgm:cxn modelId="{55E5DE4A-763D-4869-AE28-3955376A5F22}" type="presParOf" srcId="{D72C702E-7F39-49F1-B6DE-DB8E4E116298}" destId="{41E53E45-D778-47FA-9B66-CC5B0594ABBC}" srcOrd="0" destOrd="0" presId="urn:microsoft.com/office/officeart/2005/8/layout/list1"/>
    <dgm:cxn modelId="{9C597B38-7EA3-4023-8DB6-327B3AC3A6F1}" type="presParOf" srcId="{D72C702E-7F39-49F1-B6DE-DB8E4E116298}" destId="{F0D21BDE-BFBA-411F-9597-35EED3635CFE}" srcOrd="1" destOrd="0" presId="urn:microsoft.com/office/officeart/2005/8/layout/list1"/>
    <dgm:cxn modelId="{53775572-DF61-4154-BB7D-E44928877A98}" type="presParOf" srcId="{A75D690C-7F8D-4924-A447-9AE4C27F2DA0}" destId="{982A7CEC-875C-487C-AD77-1230B6CD5A7C}" srcOrd="1" destOrd="0" presId="urn:microsoft.com/office/officeart/2005/8/layout/list1"/>
    <dgm:cxn modelId="{B92A81A7-DB8E-4ED4-B814-2D7A340C9EA3}" type="presParOf" srcId="{A75D690C-7F8D-4924-A447-9AE4C27F2DA0}" destId="{9EA77CD9-B448-4B84-B9FF-28608AB68617}" srcOrd="2" destOrd="0" presId="urn:microsoft.com/office/officeart/2005/8/layout/list1"/>
    <dgm:cxn modelId="{2FE11D67-DFFB-440C-87C0-F92DC37685D4}" type="presParOf" srcId="{A75D690C-7F8D-4924-A447-9AE4C27F2DA0}" destId="{52141CA3-6F72-4F97-ACA3-3059698B221A}" srcOrd="3" destOrd="0" presId="urn:microsoft.com/office/officeart/2005/8/layout/list1"/>
    <dgm:cxn modelId="{6D381A16-4B5B-41B9-BBE0-5F80796CDA47}" type="presParOf" srcId="{A75D690C-7F8D-4924-A447-9AE4C27F2DA0}" destId="{55F7F2A3-04C2-46C0-9D77-753974AA5EF1}" srcOrd="4" destOrd="0" presId="urn:microsoft.com/office/officeart/2005/8/layout/list1"/>
    <dgm:cxn modelId="{48C15B45-2F46-4E32-9D0C-E1F16E7B0A0D}" type="presParOf" srcId="{55F7F2A3-04C2-46C0-9D77-753974AA5EF1}" destId="{6C0062B9-C84D-49E7-B202-0E30EF2B47B1}" srcOrd="0" destOrd="0" presId="urn:microsoft.com/office/officeart/2005/8/layout/list1"/>
    <dgm:cxn modelId="{088D2521-9810-414D-8722-1BB0C337342D}" type="presParOf" srcId="{55F7F2A3-04C2-46C0-9D77-753974AA5EF1}" destId="{00580D66-F499-474A-B205-AC53884C567A}" srcOrd="1" destOrd="0" presId="urn:microsoft.com/office/officeart/2005/8/layout/list1"/>
    <dgm:cxn modelId="{8AD69624-7E6A-4FA3-87D7-23FB8F9B48C7}" type="presParOf" srcId="{A75D690C-7F8D-4924-A447-9AE4C27F2DA0}" destId="{15F0246E-3405-4E0D-9248-34AEC58DE431}" srcOrd="5" destOrd="0" presId="urn:microsoft.com/office/officeart/2005/8/layout/list1"/>
    <dgm:cxn modelId="{547D60E5-4983-4D2E-80CF-418DB774E19E}" type="presParOf" srcId="{A75D690C-7F8D-4924-A447-9AE4C27F2DA0}" destId="{CEA6239D-1859-44C8-8CD9-01589DE31F17}" srcOrd="6" destOrd="0" presId="urn:microsoft.com/office/officeart/2005/8/layout/list1"/>
    <dgm:cxn modelId="{3A42F1CA-434D-4604-BCF4-BC0B8938D0F6}" type="presParOf" srcId="{A75D690C-7F8D-4924-A447-9AE4C27F2DA0}" destId="{CBE2C2E8-3605-4813-9965-28749CBB3EF7}" srcOrd="7" destOrd="0" presId="urn:microsoft.com/office/officeart/2005/8/layout/list1"/>
    <dgm:cxn modelId="{AD198C19-AF86-4AF2-9C29-7CE3D3354DB1}" type="presParOf" srcId="{A75D690C-7F8D-4924-A447-9AE4C27F2DA0}" destId="{70394FE4-1CC0-4056-9025-84A857BFE4CC}" srcOrd="8" destOrd="0" presId="urn:microsoft.com/office/officeart/2005/8/layout/list1"/>
    <dgm:cxn modelId="{F131863A-7ECB-41BA-9FD3-FE5A09C8C5CA}" type="presParOf" srcId="{70394FE4-1CC0-4056-9025-84A857BFE4CC}" destId="{3B7305FB-C3E9-415F-9E08-6D47EE856E62}" srcOrd="0" destOrd="0" presId="urn:microsoft.com/office/officeart/2005/8/layout/list1"/>
    <dgm:cxn modelId="{5476A494-6445-47C9-BD35-282DDF0F971E}" type="presParOf" srcId="{70394FE4-1CC0-4056-9025-84A857BFE4CC}" destId="{728ED868-2AAC-4045-96BA-EBC02B624EBA}" srcOrd="1" destOrd="0" presId="urn:microsoft.com/office/officeart/2005/8/layout/list1"/>
    <dgm:cxn modelId="{2C795A0B-8F56-471B-B53E-595CB7D979DC}" type="presParOf" srcId="{A75D690C-7F8D-4924-A447-9AE4C27F2DA0}" destId="{92B418D0-C0AC-46FC-8829-80D08C1BCC7B}" srcOrd="9" destOrd="0" presId="urn:microsoft.com/office/officeart/2005/8/layout/list1"/>
    <dgm:cxn modelId="{240E8159-3B19-4D33-8965-AB051E7B65B5}" type="presParOf" srcId="{A75D690C-7F8D-4924-A447-9AE4C27F2DA0}" destId="{9789A401-76CF-4B7A-B581-1813EF21F36A}" srcOrd="10" destOrd="0" presId="urn:microsoft.com/office/officeart/2005/8/layout/list1"/>
    <dgm:cxn modelId="{C6746123-634B-4381-8124-8FAD47B7628B}" type="presParOf" srcId="{A75D690C-7F8D-4924-A447-9AE4C27F2DA0}" destId="{01AFF30B-A37C-4ADF-BBA7-B19CDC7E93B8}" srcOrd="11" destOrd="0" presId="urn:microsoft.com/office/officeart/2005/8/layout/list1"/>
    <dgm:cxn modelId="{187CE843-6BB2-4B23-B03B-4125DB82F2A8}" type="presParOf" srcId="{A75D690C-7F8D-4924-A447-9AE4C27F2DA0}" destId="{637B3366-B237-4C90-AAAC-2D0C39D95F97}" srcOrd="12" destOrd="0" presId="urn:microsoft.com/office/officeart/2005/8/layout/list1"/>
    <dgm:cxn modelId="{7EA2BA0B-3606-41A6-9F01-51C1688CB474}" type="presParOf" srcId="{637B3366-B237-4C90-AAAC-2D0C39D95F97}" destId="{0BD8173C-44A0-48A7-84CF-F4413345061A}" srcOrd="0" destOrd="0" presId="urn:microsoft.com/office/officeart/2005/8/layout/list1"/>
    <dgm:cxn modelId="{043DFC83-40A7-458D-AFBC-78114606D3C5}" type="presParOf" srcId="{637B3366-B237-4C90-AAAC-2D0C39D95F97}" destId="{7865286D-40A1-45C1-848D-9CF0901AB6D6}" srcOrd="1" destOrd="0" presId="urn:microsoft.com/office/officeart/2005/8/layout/list1"/>
    <dgm:cxn modelId="{56A95722-83D7-427A-8D3A-D02F5742F806}" type="presParOf" srcId="{A75D690C-7F8D-4924-A447-9AE4C27F2DA0}" destId="{45E21BEF-F305-4A69-B317-E2B87ED522A3}" srcOrd="13" destOrd="0" presId="urn:microsoft.com/office/officeart/2005/8/layout/list1"/>
    <dgm:cxn modelId="{7278F470-ABB4-4AC7-B2E9-B9571C1EC0E4}" type="presParOf" srcId="{A75D690C-7F8D-4924-A447-9AE4C27F2DA0}" destId="{78BE64E4-290A-4D01-BB71-3AA3B4FAA3BF}" srcOrd="14" destOrd="0" presId="urn:microsoft.com/office/officeart/2005/8/layout/list1"/>
    <dgm:cxn modelId="{990DB517-8AC9-4606-AAB2-F605113B3810}" type="presParOf" srcId="{A75D690C-7F8D-4924-A447-9AE4C27F2DA0}" destId="{00914942-A089-4A5A-9DA3-EEBC2BBBB68D}" srcOrd="15" destOrd="0" presId="urn:microsoft.com/office/officeart/2005/8/layout/list1"/>
    <dgm:cxn modelId="{58789501-4213-4D96-9755-26BEF15BB6DA}" type="presParOf" srcId="{A75D690C-7F8D-4924-A447-9AE4C27F2DA0}" destId="{73FB2FE6-EC74-475C-AD62-5CCAE1E6A8CC}" srcOrd="16" destOrd="0" presId="urn:microsoft.com/office/officeart/2005/8/layout/list1"/>
    <dgm:cxn modelId="{952F39C3-C6F7-4BCA-A526-C9207645E95D}" type="presParOf" srcId="{73FB2FE6-EC74-475C-AD62-5CCAE1E6A8CC}" destId="{4FC120C0-A80F-4496-B941-34D1C406FC52}" srcOrd="0" destOrd="0" presId="urn:microsoft.com/office/officeart/2005/8/layout/list1"/>
    <dgm:cxn modelId="{5D52FCCC-36D6-4B2C-9C7C-83564B52BA96}" type="presParOf" srcId="{73FB2FE6-EC74-475C-AD62-5CCAE1E6A8CC}" destId="{AF5762D4-10C8-47E0-9476-EAE8645A2BB2}" srcOrd="1" destOrd="0" presId="urn:microsoft.com/office/officeart/2005/8/layout/list1"/>
    <dgm:cxn modelId="{5FD2CB6D-0830-4A9F-A56D-C5D838BC2B64}" type="presParOf" srcId="{A75D690C-7F8D-4924-A447-9AE4C27F2DA0}" destId="{3C74FB75-C691-4259-AA56-465475C2846B}" srcOrd="17" destOrd="0" presId="urn:microsoft.com/office/officeart/2005/8/layout/list1"/>
    <dgm:cxn modelId="{16AE5611-48A4-47CA-84CA-A9230607DCA7}" type="presParOf" srcId="{A75D690C-7F8D-4924-A447-9AE4C27F2DA0}" destId="{F828F63E-5E79-44C6-8DF4-31F4FEF0DE7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1323DF-0D01-4AC5-9DFD-24D220A7E1F6}"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kumimoji="1" lang="ja-JP" altLang="en-US"/>
        </a:p>
      </dgm:t>
    </dgm:pt>
    <dgm:pt modelId="{88BB309B-3E15-4778-BD25-69D8F7305DED}">
      <dgm:prSet phldrT="[テキスト]" custT="1"/>
      <dgm:spPr/>
      <dgm:t>
        <a:bodyPr/>
        <a:lstStyle/>
        <a:p>
          <a:pPr algn="l"/>
          <a:r>
            <a:rPr lang="ja-JP" altLang="en-US" sz="2200" b="1" dirty="0">
              <a:latin typeface="ＤＦＰ中太丸ゴシック体" panose="020F0700010101010101" pitchFamily="50" charset="-128"/>
              <a:ea typeface="ＤＦＰ中太丸ゴシック体" panose="020F0700010101010101" pitchFamily="50" charset="-128"/>
            </a:rPr>
            <a:t>医薬品医療機器等法に基づく品質・有効性・安全性の確認がなされていない</a:t>
          </a:r>
          <a:endParaRPr kumimoji="1" lang="ja-JP" altLang="en-US" sz="22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dgm:t>
    </dgm:pt>
    <dgm:pt modelId="{D934FAC8-F933-433B-A67E-4F1A470C15F3}" type="parTrans" cxnId="{EA8AA6C4-4E1C-4FF6-9392-D9B0104D1AFD}">
      <dgm:prSet/>
      <dgm:spPr/>
      <dgm:t>
        <a:bodyPr/>
        <a:lstStyle/>
        <a:p>
          <a:endParaRPr kumimoji="1" lang="ja-JP" altLang="en-US" b="1">
            <a:solidFill>
              <a:schemeClr val="bg1"/>
            </a:solidFill>
          </a:endParaRPr>
        </a:p>
      </dgm:t>
    </dgm:pt>
    <dgm:pt modelId="{94B1F48D-6590-4357-9EE0-06F7F7E7D22F}" type="sibTrans" cxnId="{EA8AA6C4-4E1C-4FF6-9392-D9B0104D1AFD}">
      <dgm:prSet/>
      <dgm:spPr/>
      <dgm:t>
        <a:bodyPr/>
        <a:lstStyle/>
        <a:p>
          <a:endParaRPr kumimoji="1" lang="ja-JP" altLang="en-US" b="1">
            <a:solidFill>
              <a:schemeClr val="bg1"/>
            </a:solidFill>
          </a:endParaRPr>
        </a:p>
      </dgm:t>
    </dgm:pt>
    <dgm:pt modelId="{2C5FBA4D-3C03-4035-B606-0E1EFE7CEC3F}">
      <dgm:prSet phldrT="[テキスト]" custT="1"/>
      <dgm:spPr/>
      <dgm:t>
        <a:bodyPr/>
        <a:lstStyle/>
        <a:p>
          <a:r>
            <a:rPr lang="ja-JP" altLang="en-US" sz="2000" b="1" dirty="0">
              <a:latin typeface="ＤＦＰ中太丸ゴシック体" panose="020F0700010101010101" pitchFamily="50" charset="-128"/>
              <a:ea typeface="ＤＦＰ中太丸ゴシック体" panose="020F0700010101010101" pitchFamily="50" charset="-128"/>
            </a:rPr>
            <a:t>含有量は、必ずしも均一でなく、いちどに摂取すると健康被害を生じるおそれがある量が含まれている場合がある</a:t>
          </a:r>
          <a:endParaRPr kumimoji="1" lang="ja-JP" altLang="en-US" sz="22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dgm:t>
    </dgm:pt>
    <dgm:pt modelId="{E7E0D2A6-6B8F-4A1D-8BC6-3763782BD999}" type="parTrans" cxnId="{D1E1243A-B3EA-4F9E-9BFC-4A878463A984}">
      <dgm:prSet/>
      <dgm:spPr/>
      <dgm:t>
        <a:bodyPr/>
        <a:lstStyle/>
        <a:p>
          <a:endParaRPr kumimoji="1" lang="ja-JP" altLang="en-US" b="1">
            <a:solidFill>
              <a:schemeClr val="bg1"/>
            </a:solidFill>
          </a:endParaRPr>
        </a:p>
      </dgm:t>
    </dgm:pt>
    <dgm:pt modelId="{CBCFC2AB-0AC4-43A9-8438-69AA1BFA05C5}" type="sibTrans" cxnId="{D1E1243A-B3EA-4F9E-9BFC-4A878463A984}">
      <dgm:prSet/>
      <dgm:spPr/>
      <dgm:t>
        <a:bodyPr/>
        <a:lstStyle/>
        <a:p>
          <a:endParaRPr kumimoji="1" lang="ja-JP" altLang="en-US" b="1">
            <a:solidFill>
              <a:schemeClr val="bg1"/>
            </a:solidFill>
          </a:endParaRPr>
        </a:p>
      </dgm:t>
    </dgm:pt>
    <dgm:pt modelId="{C84D2785-69B4-458D-9D32-6983BEB83461}">
      <dgm:prSet custT="1"/>
      <dgm:spPr/>
      <dgm:t>
        <a:bodyPr/>
        <a:lstStyle/>
        <a:p>
          <a:r>
            <a:rPr lang="ja-JP" altLang="en-US" sz="2200" b="1" dirty="0">
              <a:latin typeface="ＤＦＰ中太丸ゴシック体" panose="020F0700010101010101" pitchFamily="50" charset="-128"/>
              <a:ea typeface="ＤＦＰ中太丸ゴシック体" panose="020F0700010101010101" pitchFamily="50" charset="-128"/>
            </a:rPr>
            <a:t>不衛生な場所や方法で製造されている場合がある</a:t>
          </a:r>
          <a:endParaRPr kumimoji="1" lang="ja-JP" altLang="en-US" sz="22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dgm:t>
    </dgm:pt>
    <dgm:pt modelId="{B14747E4-12FF-4D6B-B326-E6037109DD71}" type="parTrans" cxnId="{CFBBEDF1-D506-4BCB-8B67-4C33F4B99827}">
      <dgm:prSet/>
      <dgm:spPr/>
      <dgm:t>
        <a:bodyPr/>
        <a:lstStyle/>
        <a:p>
          <a:endParaRPr kumimoji="1" lang="ja-JP" altLang="en-US" b="1">
            <a:solidFill>
              <a:schemeClr val="bg1"/>
            </a:solidFill>
          </a:endParaRPr>
        </a:p>
      </dgm:t>
    </dgm:pt>
    <dgm:pt modelId="{0354FEFF-2369-4B10-A365-68FB4F700899}" type="sibTrans" cxnId="{CFBBEDF1-D506-4BCB-8B67-4C33F4B99827}">
      <dgm:prSet/>
      <dgm:spPr/>
      <dgm:t>
        <a:bodyPr/>
        <a:lstStyle/>
        <a:p>
          <a:endParaRPr kumimoji="1" lang="ja-JP" altLang="en-US" b="1">
            <a:solidFill>
              <a:schemeClr val="bg1"/>
            </a:solidFill>
          </a:endParaRPr>
        </a:p>
      </dgm:t>
    </dgm:pt>
    <dgm:pt modelId="{4F38D699-A107-4AC2-BC90-8DC3B2508540}">
      <dgm:prSet custT="1"/>
      <dgm:spPr>
        <a:gradFill rotWithShape="0">
          <a:gsLst>
            <a:gs pos="0">
              <a:srgbClr val="FF00FF"/>
            </a:gs>
            <a:gs pos="80000">
              <a:srgbClr val="FF66CC"/>
            </a:gs>
            <a:gs pos="100000">
              <a:srgbClr val="FF66CC"/>
            </a:gs>
          </a:gsLst>
        </a:gra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ja-JP" altLang="en-US" sz="2200" b="1" dirty="0">
              <a:latin typeface="ＤＦＰ中太丸ゴシック体" panose="020F0700010101010101" pitchFamily="50" charset="-128"/>
              <a:ea typeface="ＤＦＰ中太丸ゴシック体" panose="020F0700010101010101" pitchFamily="50" charset="-128"/>
            </a:rPr>
            <a:t>有害な不純物等が含まれている可能性がある</a:t>
          </a:r>
        </a:p>
      </dgm:t>
    </dgm:pt>
    <dgm:pt modelId="{87823AE2-F31E-42CA-B1ED-3E9BECDB7ACC}" type="parTrans" cxnId="{6DF05A11-8B64-48C8-8CBD-1396F658BEB4}">
      <dgm:prSet/>
      <dgm:spPr/>
      <dgm:t>
        <a:bodyPr/>
        <a:lstStyle/>
        <a:p>
          <a:endParaRPr kumimoji="1" lang="ja-JP" altLang="en-US" b="1">
            <a:solidFill>
              <a:schemeClr val="bg1"/>
            </a:solidFill>
          </a:endParaRPr>
        </a:p>
      </dgm:t>
    </dgm:pt>
    <dgm:pt modelId="{A54A165B-EC10-417A-8F56-B1C124C21114}" type="sibTrans" cxnId="{6DF05A11-8B64-48C8-8CBD-1396F658BEB4}">
      <dgm:prSet/>
      <dgm:spPr/>
      <dgm:t>
        <a:bodyPr/>
        <a:lstStyle/>
        <a:p>
          <a:endParaRPr kumimoji="1" lang="ja-JP" altLang="en-US" b="1">
            <a:solidFill>
              <a:schemeClr val="bg1"/>
            </a:solidFill>
          </a:endParaRPr>
        </a:p>
      </dgm:t>
    </dgm:pt>
    <dgm:pt modelId="{A0FAD92A-40AE-49BA-9C5F-9A1BFA9B29E5}">
      <dgm:prSet custT="1"/>
      <dgm:spPr/>
      <dgm:t>
        <a:bodyPr/>
        <a:lstStyle/>
        <a:p>
          <a:r>
            <a:rPr kumimoji="1" lang="ja-JP" altLang="en-US" sz="2200" b="1" dirty="0">
              <a:solidFill>
                <a:schemeClr val="bg1"/>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危険ドラッグ、「一部の健康食品」への添加</a:t>
          </a:r>
        </a:p>
      </dgm:t>
    </dgm:pt>
    <dgm:pt modelId="{3CBA7448-F5DA-486D-A30F-457920109918}" type="parTrans" cxnId="{D9EC87D8-8B4A-447C-B014-A2BD8D4A3C63}">
      <dgm:prSet/>
      <dgm:spPr/>
      <dgm:t>
        <a:bodyPr/>
        <a:lstStyle/>
        <a:p>
          <a:endParaRPr kumimoji="1" lang="ja-JP" altLang="en-US" b="1">
            <a:solidFill>
              <a:schemeClr val="bg1"/>
            </a:solidFill>
          </a:endParaRPr>
        </a:p>
      </dgm:t>
    </dgm:pt>
    <dgm:pt modelId="{62CB070F-2E9D-4945-A9CE-5F1808D88BB1}" type="sibTrans" cxnId="{D9EC87D8-8B4A-447C-B014-A2BD8D4A3C63}">
      <dgm:prSet/>
      <dgm:spPr/>
      <dgm:t>
        <a:bodyPr/>
        <a:lstStyle/>
        <a:p>
          <a:endParaRPr kumimoji="1" lang="ja-JP" altLang="en-US" b="1">
            <a:solidFill>
              <a:schemeClr val="bg1"/>
            </a:solidFill>
          </a:endParaRPr>
        </a:p>
      </dgm:t>
    </dgm:pt>
    <dgm:pt modelId="{A75D690C-7F8D-4924-A447-9AE4C27F2DA0}" type="pres">
      <dgm:prSet presAssocID="{7F1323DF-0D01-4AC5-9DFD-24D220A7E1F6}" presName="linear" presStyleCnt="0">
        <dgm:presLayoutVars>
          <dgm:dir/>
          <dgm:animLvl val="lvl"/>
          <dgm:resizeHandles val="exact"/>
        </dgm:presLayoutVars>
      </dgm:prSet>
      <dgm:spPr/>
    </dgm:pt>
    <dgm:pt modelId="{D72C702E-7F39-49F1-B6DE-DB8E4E116298}" type="pres">
      <dgm:prSet presAssocID="{88BB309B-3E15-4778-BD25-69D8F7305DED}" presName="parentLin" presStyleCnt="0"/>
      <dgm:spPr/>
    </dgm:pt>
    <dgm:pt modelId="{41E53E45-D778-47FA-9B66-CC5B0594ABBC}" type="pres">
      <dgm:prSet presAssocID="{88BB309B-3E15-4778-BD25-69D8F7305DED}" presName="parentLeftMargin" presStyleLbl="node1" presStyleIdx="0" presStyleCnt="5"/>
      <dgm:spPr/>
    </dgm:pt>
    <dgm:pt modelId="{F0D21BDE-BFBA-411F-9597-35EED3635CFE}" type="pres">
      <dgm:prSet presAssocID="{88BB309B-3E15-4778-BD25-69D8F7305DED}" presName="parentText" presStyleLbl="node1" presStyleIdx="0" presStyleCnt="5" custScaleX="129695" custScaleY="276310">
        <dgm:presLayoutVars>
          <dgm:chMax val="0"/>
          <dgm:bulletEnabled val="1"/>
        </dgm:presLayoutVars>
      </dgm:prSet>
      <dgm:spPr/>
    </dgm:pt>
    <dgm:pt modelId="{982A7CEC-875C-487C-AD77-1230B6CD5A7C}" type="pres">
      <dgm:prSet presAssocID="{88BB309B-3E15-4778-BD25-69D8F7305DED}" presName="negativeSpace" presStyleCnt="0"/>
      <dgm:spPr/>
    </dgm:pt>
    <dgm:pt modelId="{9EA77CD9-B448-4B84-B9FF-28608AB68617}" type="pres">
      <dgm:prSet presAssocID="{88BB309B-3E15-4778-BD25-69D8F7305DED}" presName="childText" presStyleLbl="conFgAcc1" presStyleIdx="0" presStyleCnt="5">
        <dgm:presLayoutVars>
          <dgm:bulletEnabled val="1"/>
        </dgm:presLayoutVars>
      </dgm:prSet>
      <dgm:spPr/>
    </dgm:pt>
    <dgm:pt modelId="{52141CA3-6F72-4F97-ACA3-3059698B221A}" type="pres">
      <dgm:prSet presAssocID="{94B1F48D-6590-4357-9EE0-06F7F7E7D22F}" presName="spaceBetweenRectangles" presStyleCnt="0"/>
      <dgm:spPr/>
    </dgm:pt>
    <dgm:pt modelId="{55F7F2A3-04C2-46C0-9D77-753974AA5EF1}" type="pres">
      <dgm:prSet presAssocID="{2C5FBA4D-3C03-4035-B606-0E1EFE7CEC3F}" presName="parentLin" presStyleCnt="0"/>
      <dgm:spPr/>
    </dgm:pt>
    <dgm:pt modelId="{6C0062B9-C84D-49E7-B202-0E30EF2B47B1}" type="pres">
      <dgm:prSet presAssocID="{2C5FBA4D-3C03-4035-B606-0E1EFE7CEC3F}" presName="parentLeftMargin" presStyleLbl="node1" presStyleIdx="0" presStyleCnt="5"/>
      <dgm:spPr/>
    </dgm:pt>
    <dgm:pt modelId="{00580D66-F499-474A-B205-AC53884C567A}" type="pres">
      <dgm:prSet presAssocID="{2C5FBA4D-3C03-4035-B606-0E1EFE7CEC3F}" presName="parentText" presStyleLbl="node1" presStyleIdx="1" presStyleCnt="5" custScaleX="129695" custScaleY="276310">
        <dgm:presLayoutVars>
          <dgm:chMax val="0"/>
          <dgm:bulletEnabled val="1"/>
        </dgm:presLayoutVars>
      </dgm:prSet>
      <dgm:spPr/>
    </dgm:pt>
    <dgm:pt modelId="{15F0246E-3405-4E0D-9248-34AEC58DE431}" type="pres">
      <dgm:prSet presAssocID="{2C5FBA4D-3C03-4035-B606-0E1EFE7CEC3F}" presName="negativeSpace" presStyleCnt="0"/>
      <dgm:spPr/>
    </dgm:pt>
    <dgm:pt modelId="{CEA6239D-1859-44C8-8CD9-01589DE31F17}" type="pres">
      <dgm:prSet presAssocID="{2C5FBA4D-3C03-4035-B606-0E1EFE7CEC3F}" presName="childText" presStyleLbl="conFgAcc1" presStyleIdx="1" presStyleCnt="5">
        <dgm:presLayoutVars>
          <dgm:bulletEnabled val="1"/>
        </dgm:presLayoutVars>
      </dgm:prSet>
      <dgm:spPr/>
    </dgm:pt>
    <dgm:pt modelId="{CBE2C2E8-3605-4813-9965-28749CBB3EF7}" type="pres">
      <dgm:prSet presAssocID="{CBCFC2AB-0AC4-43A9-8438-69AA1BFA05C5}" presName="spaceBetweenRectangles" presStyleCnt="0"/>
      <dgm:spPr/>
    </dgm:pt>
    <dgm:pt modelId="{70394FE4-1CC0-4056-9025-84A857BFE4CC}" type="pres">
      <dgm:prSet presAssocID="{C84D2785-69B4-458D-9D32-6983BEB83461}" presName="parentLin" presStyleCnt="0"/>
      <dgm:spPr/>
    </dgm:pt>
    <dgm:pt modelId="{3B7305FB-C3E9-415F-9E08-6D47EE856E62}" type="pres">
      <dgm:prSet presAssocID="{C84D2785-69B4-458D-9D32-6983BEB83461}" presName="parentLeftMargin" presStyleLbl="node1" presStyleIdx="1" presStyleCnt="5"/>
      <dgm:spPr/>
    </dgm:pt>
    <dgm:pt modelId="{728ED868-2AAC-4045-96BA-EBC02B624EBA}" type="pres">
      <dgm:prSet presAssocID="{C84D2785-69B4-458D-9D32-6983BEB83461}" presName="parentText" presStyleLbl="node1" presStyleIdx="2" presStyleCnt="5" custScaleX="129695" custScaleY="276310">
        <dgm:presLayoutVars>
          <dgm:chMax val="0"/>
          <dgm:bulletEnabled val="1"/>
        </dgm:presLayoutVars>
      </dgm:prSet>
      <dgm:spPr/>
    </dgm:pt>
    <dgm:pt modelId="{92B418D0-C0AC-46FC-8829-80D08C1BCC7B}" type="pres">
      <dgm:prSet presAssocID="{C84D2785-69B4-458D-9D32-6983BEB83461}" presName="negativeSpace" presStyleCnt="0"/>
      <dgm:spPr/>
    </dgm:pt>
    <dgm:pt modelId="{9789A401-76CF-4B7A-B581-1813EF21F36A}" type="pres">
      <dgm:prSet presAssocID="{C84D2785-69B4-458D-9D32-6983BEB83461}" presName="childText" presStyleLbl="conFgAcc1" presStyleIdx="2" presStyleCnt="5">
        <dgm:presLayoutVars>
          <dgm:bulletEnabled val="1"/>
        </dgm:presLayoutVars>
      </dgm:prSet>
      <dgm:spPr/>
    </dgm:pt>
    <dgm:pt modelId="{01AFF30B-A37C-4ADF-BBA7-B19CDC7E93B8}" type="pres">
      <dgm:prSet presAssocID="{0354FEFF-2369-4B10-A365-68FB4F700899}" presName="spaceBetweenRectangles" presStyleCnt="0"/>
      <dgm:spPr/>
    </dgm:pt>
    <dgm:pt modelId="{637B3366-B237-4C90-AAAC-2D0C39D95F97}" type="pres">
      <dgm:prSet presAssocID="{4F38D699-A107-4AC2-BC90-8DC3B2508540}" presName="parentLin" presStyleCnt="0"/>
      <dgm:spPr/>
    </dgm:pt>
    <dgm:pt modelId="{0BD8173C-44A0-48A7-84CF-F4413345061A}" type="pres">
      <dgm:prSet presAssocID="{4F38D699-A107-4AC2-BC90-8DC3B2508540}" presName="parentLeftMargin" presStyleLbl="node1" presStyleIdx="2" presStyleCnt="5"/>
      <dgm:spPr/>
    </dgm:pt>
    <dgm:pt modelId="{7865286D-40A1-45C1-848D-9CF0901AB6D6}" type="pres">
      <dgm:prSet presAssocID="{4F38D699-A107-4AC2-BC90-8DC3B2508540}" presName="parentText" presStyleLbl="node1" presStyleIdx="3" presStyleCnt="5" custScaleX="129695" custScaleY="276054">
        <dgm:presLayoutVars>
          <dgm:chMax val="0"/>
          <dgm:bulletEnabled val="1"/>
        </dgm:presLayoutVars>
      </dgm:prSet>
      <dgm:spPr/>
    </dgm:pt>
    <dgm:pt modelId="{45E21BEF-F305-4A69-B317-E2B87ED522A3}" type="pres">
      <dgm:prSet presAssocID="{4F38D699-A107-4AC2-BC90-8DC3B2508540}" presName="negativeSpace" presStyleCnt="0"/>
      <dgm:spPr/>
    </dgm:pt>
    <dgm:pt modelId="{78BE64E4-290A-4D01-BB71-3AA3B4FAA3BF}" type="pres">
      <dgm:prSet presAssocID="{4F38D699-A107-4AC2-BC90-8DC3B2508540}" presName="childText" presStyleLbl="conFgAcc1" presStyleIdx="3" presStyleCnt="5">
        <dgm:presLayoutVars>
          <dgm:bulletEnabled val="1"/>
        </dgm:presLayoutVars>
      </dgm:prSet>
      <dgm:spPr/>
    </dgm:pt>
    <dgm:pt modelId="{00914942-A089-4A5A-9DA3-EEBC2BBBB68D}" type="pres">
      <dgm:prSet presAssocID="{A54A165B-EC10-417A-8F56-B1C124C21114}" presName="spaceBetweenRectangles" presStyleCnt="0"/>
      <dgm:spPr/>
    </dgm:pt>
    <dgm:pt modelId="{73FB2FE6-EC74-475C-AD62-5CCAE1E6A8CC}" type="pres">
      <dgm:prSet presAssocID="{A0FAD92A-40AE-49BA-9C5F-9A1BFA9B29E5}" presName="parentLin" presStyleCnt="0"/>
      <dgm:spPr/>
    </dgm:pt>
    <dgm:pt modelId="{4FC120C0-A80F-4496-B941-34D1C406FC52}" type="pres">
      <dgm:prSet presAssocID="{A0FAD92A-40AE-49BA-9C5F-9A1BFA9B29E5}" presName="parentLeftMargin" presStyleLbl="node1" presStyleIdx="3" presStyleCnt="5"/>
      <dgm:spPr/>
    </dgm:pt>
    <dgm:pt modelId="{AF5762D4-10C8-47E0-9476-EAE8645A2BB2}" type="pres">
      <dgm:prSet presAssocID="{A0FAD92A-40AE-49BA-9C5F-9A1BFA9B29E5}" presName="parentText" presStyleLbl="node1" presStyleIdx="4" presStyleCnt="5" custScaleX="129695" custScaleY="276054">
        <dgm:presLayoutVars>
          <dgm:chMax val="0"/>
          <dgm:bulletEnabled val="1"/>
        </dgm:presLayoutVars>
      </dgm:prSet>
      <dgm:spPr/>
    </dgm:pt>
    <dgm:pt modelId="{3C74FB75-C691-4259-AA56-465475C2846B}" type="pres">
      <dgm:prSet presAssocID="{A0FAD92A-40AE-49BA-9C5F-9A1BFA9B29E5}" presName="negativeSpace" presStyleCnt="0"/>
      <dgm:spPr/>
    </dgm:pt>
    <dgm:pt modelId="{F828F63E-5E79-44C6-8DF4-31F4FEF0DE77}" type="pres">
      <dgm:prSet presAssocID="{A0FAD92A-40AE-49BA-9C5F-9A1BFA9B29E5}" presName="childText" presStyleLbl="conFgAcc1" presStyleIdx="4" presStyleCnt="5">
        <dgm:presLayoutVars>
          <dgm:bulletEnabled val="1"/>
        </dgm:presLayoutVars>
      </dgm:prSet>
      <dgm:spPr/>
    </dgm:pt>
  </dgm:ptLst>
  <dgm:cxnLst>
    <dgm:cxn modelId="{6DF05A11-8B64-48C8-8CBD-1396F658BEB4}" srcId="{7F1323DF-0D01-4AC5-9DFD-24D220A7E1F6}" destId="{4F38D699-A107-4AC2-BC90-8DC3B2508540}" srcOrd="3" destOrd="0" parTransId="{87823AE2-F31E-42CA-B1ED-3E9BECDB7ACC}" sibTransId="{A54A165B-EC10-417A-8F56-B1C124C21114}"/>
    <dgm:cxn modelId="{20DCC518-C2A2-4ABE-98BD-0B754228CC6B}" type="presOf" srcId="{7F1323DF-0D01-4AC5-9DFD-24D220A7E1F6}" destId="{A75D690C-7F8D-4924-A447-9AE4C27F2DA0}" srcOrd="0" destOrd="0" presId="urn:microsoft.com/office/officeart/2005/8/layout/list1"/>
    <dgm:cxn modelId="{60A13728-B662-41F8-A68C-3E4557F3E921}" type="presOf" srcId="{4F38D699-A107-4AC2-BC90-8DC3B2508540}" destId="{0BD8173C-44A0-48A7-84CF-F4413345061A}" srcOrd="0" destOrd="0" presId="urn:microsoft.com/office/officeart/2005/8/layout/list1"/>
    <dgm:cxn modelId="{D1E1243A-B3EA-4F9E-9BFC-4A878463A984}" srcId="{7F1323DF-0D01-4AC5-9DFD-24D220A7E1F6}" destId="{2C5FBA4D-3C03-4035-B606-0E1EFE7CEC3F}" srcOrd="1" destOrd="0" parTransId="{E7E0D2A6-6B8F-4A1D-8BC6-3763782BD999}" sibTransId="{CBCFC2AB-0AC4-43A9-8438-69AA1BFA05C5}"/>
    <dgm:cxn modelId="{402D7446-26DF-4CDA-94FA-BFCEBC8B1E02}" type="presOf" srcId="{4F38D699-A107-4AC2-BC90-8DC3B2508540}" destId="{7865286D-40A1-45C1-848D-9CF0901AB6D6}" srcOrd="1" destOrd="0" presId="urn:microsoft.com/office/officeart/2005/8/layout/list1"/>
    <dgm:cxn modelId="{B4700772-14B2-4591-ACC1-FDC68CDD13CE}" type="presOf" srcId="{88BB309B-3E15-4778-BD25-69D8F7305DED}" destId="{F0D21BDE-BFBA-411F-9597-35EED3635CFE}" srcOrd="1" destOrd="0" presId="urn:microsoft.com/office/officeart/2005/8/layout/list1"/>
    <dgm:cxn modelId="{C5426E58-2C1A-49C9-9DE5-29BC6DCFCB2C}" type="presOf" srcId="{A0FAD92A-40AE-49BA-9C5F-9A1BFA9B29E5}" destId="{AF5762D4-10C8-47E0-9476-EAE8645A2BB2}" srcOrd="1" destOrd="0" presId="urn:microsoft.com/office/officeart/2005/8/layout/list1"/>
    <dgm:cxn modelId="{3E35FD8B-8308-4774-851F-2E8525ECC25F}" type="presOf" srcId="{88BB309B-3E15-4778-BD25-69D8F7305DED}" destId="{41E53E45-D778-47FA-9B66-CC5B0594ABBC}" srcOrd="0" destOrd="0" presId="urn:microsoft.com/office/officeart/2005/8/layout/list1"/>
    <dgm:cxn modelId="{0C66828D-B11B-40CC-AD59-0F2D02B9CEE0}" type="presOf" srcId="{A0FAD92A-40AE-49BA-9C5F-9A1BFA9B29E5}" destId="{4FC120C0-A80F-4496-B941-34D1C406FC52}" srcOrd="0" destOrd="0" presId="urn:microsoft.com/office/officeart/2005/8/layout/list1"/>
    <dgm:cxn modelId="{C261D4A2-A8A6-42B9-A4C1-6A35AC6F439C}" type="presOf" srcId="{2C5FBA4D-3C03-4035-B606-0E1EFE7CEC3F}" destId="{00580D66-F499-474A-B205-AC53884C567A}" srcOrd="1" destOrd="0" presId="urn:microsoft.com/office/officeart/2005/8/layout/list1"/>
    <dgm:cxn modelId="{EA8AA6C4-4E1C-4FF6-9392-D9B0104D1AFD}" srcId="{7F1323DF-0D01-4AC5-9DFD-24D220A7E1F6}" destId="{88BB309B-3E15-4778-BD25-69D8F7305DED}" srcOrd="0" destOrd="0" parTransId="{D934FAC8-F933-433B-A67E-4F1A470C15F3}" sibTransId="{94B1F48D-6590-4357-9EE0-06F7F7E7D22F}"/>
    <dgm:cxn modelId="{81A9B9CB-8238-4B63-8D1A-C6D2E508E8F7}" type="presOf" srcId="{C84D2785-69B4-458D-9D32-6983BEB83461}" destId="{3B7305FB-C3E9-415F-9E08-6D47EE856E62}" srcOrd="0" destOrd="0" presId="urn:microsoft.com/office/officeart/2005/8/layout/list1"/>
    <dgm:cxn modelId="{D9EC87D8-8B4A-447C-B014-A2BD8D4A3C63}" srcId="{7F1323DF-0D01-4AC5-9DFD-24D220A7E1F6}" destId="{A0FAD92A-40AE-49BA-9C5F-9A1BFA9B29E5}" srcOrd="4" destOrd="0" parTransId="{3CBA7448-F5DA-486D-A30F-457920109918}" sibTransId="{62CB070F-2E9D-4945-A9CE-5F1808D88BB1}"/>
    <dgm:cxn modelId="{469FFFE9-C9A3-441C-B0D0-432F6004E4DB}" type="presOf" srcId="{2C5FBA4D-3C03-4035-B606-0E1EFE7CEC3F}" destId="{6C0062B9-C84D-49E7-B202-0E30EF2B47B1}" srcOrd="0" destOrd="0" presId="urn:microsoft.com/office/officeart/2005/8/layout/list1"/>
    <dgm:cxn modelId="{CFBBEDF1-D506-4BCB-8B67-4C33F4B99827}" srcId="{7F1323DF-0D01-4AC5-9DFD-24D220A7E1F6}" destId="{C84D2785-69B4-458D-9D32-6983BEB83461}" srcOrd="2" destOrd="0" parTransId="{B14747E4-12FF-4D6B-B326-E6037109DD71}" sibTransId="{0354FEFF-2369-4B10-A365-68FB4F700899}"/>
    <dgm:cxn modelId="{2EA5A2FB-C352-490E-8DD1-F773BB919129}" type="presOf" srcId="{C84D2785-69B4-458D-9D32-6983BEB83461}" destId="{728ED868-2AAC-4045-96BA-EBC02B624EBA}" srcOrd="1" destOrd="0" presId="urn:microsoft.com/office/officeart/2005/8/layout/list1"/>
    <dgm:cxn modelId="{EE663A9C-BC4B-4381-9D20-3C61A2821679}" type="presParOf" srcId="{A75D690C-7F8D-4924-A447-9AE4C27F2DA0}" destId="{D72C702E-7F39-49F1-B6DE-DB8E4E116298}" srcOrd="0" destOrd="0" presId="urn:microsoft.com/office/officeart/2005/8/layout/list1"/>
    <dgm:cxn modelId="{E8702518-C56F-49FD-8579-41775AAA2AA7}" type="presParOf" srcId="{D72C702E-7F39-49F1-B6DE-DB8E4E116298}" destId="{41E53E45-D778-47FA-9B66-CC5B0594ABBC}" srcOrd="0" destOrd="0" presId="urn:microsoft.com/office/officeart/2005/8/layout/list1"/>
    <dgm:cxn modelId="{894690E8-F40C-40F3-870F-50884E3F28EF}" type="presParOf" srcId="{D72C702E-7F39-49F1-B6DE-DB8E4E116298}" destId="{F0D21BDE-BFBA-411F-9597-35EED3635CFE}" srcOrd="1" destOrd="0" presId="urn:microsoft.com/office/officeart/2005/8/layout/list1"/>
    <dgm:cxn modelId="{68D65EF5-69C2-4E56-9A4E-F5F1595599F8}" type="presParOf" srcId="{A75D690C-7F8D-4924-A447-9AE4C27F2DA0}" destId="{982A7CEC-875C-487C-AD77-1230B6CD5A7C}" srcOrd="1" destOrd="0" presId="urn:microsoft.com/office/officeart/2005/8/layout/list1"/>
    <dgm:cxn modelId="{792E8F66-055E-41AF-A036-3DC061766B75}" type="presParOf" srcId="{A75D690C-7F8D-4924-A447-9AE4C27F2DA0}" destId="{9EA77CD9-B448-4B84-B9FF-28608AB68617}" srcOrd="2" destOrd="0" presId="urn:microsoft.com/office/officeart/2005/8/layout/list1"/>
    <dgm:cxn modelId="{6831DB28-3A42-43D1-893B-96E888410158}" type="presParOf" srcId="{A75D690C-7F8D-4924-A447-9AE4C27F2DA0}" destId="{52141CA3-6F72-4F97-ACA3-3059698B221A}" srcOrd="3" destOrd="0" presId="urn:microsoft.com/office/officeart/2005/8/layout/list1"/>
    <dgm:cxn modelId="{8B199DAC-CFF8-4E5C-8734-351F7569A49B}" type="presParOf" srcId="{A75D690C-7F8D-4924-A447-9AE4C27F2DA0}" destId="{55F7F2A3-04C2-46C0-9D77-753974AA5EF1}" srcOrd="4" destOrd="0" presId="urn:microsoft.com/office/officeart/2005/8/layout/list1"/>
    <dgm:cxn modelId="{46E5DF3B-3CEA-4A78-A5AB-BF46CF20749F}" type="presParOf" srcId="{55F7F2A3-04C2-46C0-9D77-753974AA5EF1}" destId="{6C0062B9-C84D-49E7-B202-0E30EF2B47B1}" srcOrd="0" destOrd="0" presId="urn:microsoft.com/office/officeart/2005/8/layout/list1"/>
    <dgm:cxn modelId="{B28AAFD6-49D5-4DF7-B592-361E0162531F}" type="presParOf" srcId="{55F7F2A3-04C2-46C0-9D77-753974AA5EF1}" destId="{00580D66-F499-474A-B205-AC53884C567A}" srcOrd="1" destOrd="0" presId="urn:microsoft.com/office/officeart/2005/8/layout/list1"/>
    <dgm:cxn modelId="{450F9B82-3E0F-42B2-BAA1-B52AC1158C1D}" type="presParOf" srcId="{A75D690C-7F8D-4924-A447-9AE4C27F2DA0}" destId="{15F0246E-3405-4E0D-9248-34AEC58DE431}" srcOrd="5" destOrd="0" presId="urn:microsoft.com/office/officeart/2005/8/layout/list1"/>
    <dgm:cxn modelId="{D80B7CD5-DF4C-43C8-9ACA-BBC2D8844CD4}" type="presParOf" srcId="{A75D690C-7F8D-4924-A447-9AE4C27F2DA0}" destId="{CEA6239D-1859-44C8-8CD9-01589DE31F17}" srcOrd="6" destOrd="0" presId="urn:microsoft.com/office/officeart/2005/8/layout/list1"/>
    <dgm:cxn modelId="{4FAEA37D-AA12-4775-9D7A-3EACF685BA36}" type="presParOf" srcId="{A75D690C-7F8D-4924-A447-9AE4C27F2DA0}" destId="{CBE2C2E8-3605-4813-9965-28749CBB3EF7}" srcOrd="7" destOrd="0" presId="urn:microsoft.com/office/officeart/2005/8/layout/list1"/>
    <dgm:cxn modelId="{34773C75-A406-4429-90B1-E828F17951E3}" type="presParOf" srcId="{A75D690C-7F8D-4924-A447-9AE4C27F2DA0}" destId="{70394FE4-1CC0-4056-9025-84A857BFE4CC}" srcOrd="8" destOrd="0" presId="urn:microsoft.com/office/officeart/2005/8/layout/list1"/>
    <dgm:cxn modelId="{565A668B-549E-4399-A52D-167FBD044081}" type="presParOf" srcId="{70394FE4-1CC0-4056-9025-84A857BFE4CC}" destId="{3B7305FB-C3E9-415F-9E08-6D47EE856E62}" srcOrd="0" destOrd="0" presId="urn:microsoft.com/office/officeart/2005/8/layout/list1"/>
    <dgm:cxn modelId="{93FED57E-6B69-4532-B33E-C229E7B9E894}" type="presParOf" srcId="{70394FE4-1CC0-4056-9025-84A857BFE4CC}" destId="{728ED868-2AAC-4045-96BA-EBC02B624EBA}" srcOrd="1" destOrd="0" presId="urn:microsoft.com/office/officeart/2005/8/layout/list1"/>
    <dgm:cxn modelId="{4CE1F196-DF56-4E02-A8B8-C9604B9677CC}" type="presParOf" srcId="{A75D690C-7F8D-4924-A447-9AE4C27F2DA0}" destId="{92B418D0-C0AC-46FC-8829-80D08C1BCC7B}" srcOrd="9" destOrd="0" presId="urn:microsoft.com/office/officeart/2005/8/layout/list1"/>
    <dgm:cxn modelId="{0692C3DA-16E0-41ED-81C4-0E60790BFC35}" type="presParOf" srcId="{A75D690C-7F8D-4924-A447-9AE4C27F2DA0}" destId="{9789A401-76CF-4B7A-B581-1813EF21F36A}" srcOrd="10" destOrd="0" presId="urn:microsoft.com/office/officeart/2005/8/layout/list1"/>
    <dgm:cxn modelId="{CF1395EB-A091-4C99-8F91-5135640D86BB}" type="presParOf" srcId="{A75D690C-7F8D-4924-A447-9AE4C27F2DA0}" destId="{01AFF30B-A37C-4ADF-BBA7-B19CDC7E93B8}" srcOrd="11" destOrd="0" presId="urn:microsoft.com/office/officeart/2005/8/layout/list1"/>
    <dgm:cxn modelId="{342B9CAB-77D5-4AC3-B8CD-7D4962B17969}" type="presParOf" srcId="{A75D690C-7F8D-4924-A447-9AE4C27F2DA0}" destId="{637B3366-B237-4C90-AAAC-2D0C39D95F97}" srcOrd="12" destOrd="0" presId="urn:microsoft.com/office/officeart/2005/8/layout/list1"/>
    <dgm:cxn modelId="{B0CAB595-AB07-4F73-B65D-F8DA4809ABAA}" type="presParOf" srcId="{637B3366-B237-4C90-AAAC-2D0C39D95F97}" destId="{0BD8173C-44A0-48A7-84CF-F4413345061A}" srcOrd="0" destOrd="0" presId="urn:microsoft.com/office/officeart/2005/8/layout/list1"/>
    <dgm:cxn modelId="{EB8D232E-C5CD-45DC-911C-A100C07AB6A1}" type="presParOf" srcId="{637B3366-B237-4C90-AAAC-2D0C39D95F97}" destId="{7865286D-40A1-45C1-848D-9CF0901AB6D6}" srcOrd="1" destOrd="0" presId="urn:microsoft.com/office/officeart/2005/8/layout/list1"/>
    <dgm:cxn modelId="{01C972A4-7690-462F-A6D3-1DF7A87240E8}" type="presParOf" srcId="{A75D690C-7F8D-4924-A447-9AE4C27F2DA0}" destId="{45E21BEF-F305-4A69-B317-E2B87ED522A3}" srcOrd="13" destOrd="0" presId="urn:microsoft.com/office/officeart/2005/8/layout/list1"/>
    <dgm:cxn modelId="{0228BDD2-0EA0-41BF-BD77-21675FE30339}" type="presParOf" srcId="{A75D690C-7F8D-4924-A447-9AE4C27F2DA0}" destId="{78BE64E4-290A-4D01-BB71-3AA3B4FAA3BF}" srcOrd="14" destOrd="0" presId="urn:microsoft.com/office/officeart/2005/8/layout/list1"/>
    <dgm:cxn modelId="{6230D4D6-9EE1-48E7-B25D-6CD3AB4131DE}" type="presParOf" srcId="{A75D690C-7F8D-4924-A447-9AE4C27F2DA0}" destId="{00914942-A089-4A5A-9DA3-EEBC2BBBB68D}" srcOrd="15" destOrd="0" presId="urn:microsoft.com/office/officeart/2005/8/layout/list1"/>
    <dgm:cxn modelId="{887F23B7-CD2A-4F45-99F0-49949CB94A10}" type="presParOf" srcId="{A75D690C-7F8D-4924-A447-9AE4C27F2DA0}" destId="{73FB2FE6-EC74-475C-AD62-5CCAE1E6A8CC}" srcOrd="16" destOrd="0" presId="urn:microsoft.com/office/officeart/2005/8/layout/list1"/>
    <dgm:cxn modelId="{5D7B6EE4-1225-49C7-8CA1-4D4194D14058}" type="presParOf" srcId="{73FB2FE6-EC74-475C-AD62-5CCAE1E6A8CC}" destId="{4FC120C0-A80F-4496-B941-34D1C406FC52}" srcOrd="0" destOrd="0" presId="urn:microsoft.com/office/officeart/2005/8/layout/list1"/>
    <dgm:cxn modelId="{E12DB531-A5E0-42C4-9841-B53B3FE9E57E}" type="presParOf" srcId="{73FB2FE6-EC74-475C-AD62-5CCAE1E6A8CC}" destId="{AF5762D4-10C8-47E0-9476-EAE8645A2BB2}" srcOrd="1" destOrd="0" presId="urn:microsoft.com/office/officeart/2005/8/layout/list1"/>
    <dgm:cxn modelId="{A1172751-5D56-4DB5-8439-39DDB90741CB}" type="presParOf" srcId="{A75D690C-7F8D-4924-A447-9AE4C27F2DA0}" destId="{3C74FB75-C691-4259-AA56-465475C2846B}" srcOrd="17" destOrd="0" presId="urn:microsoft.com/office/officeart/2005/8/layout/list1"/>
    <dgm:cxn modelId="{F879E614-BF37-45A4-A490-F0AB83562917}" type="presParOf" srcId="{A75D690C-7F8D-4924-A447-9AE4C27F2DA0}" destId="{F828F63E-5E79-44C6-8DF4-31F4FEF0DE7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1323DF-0D01-4AC5-9DFD-24D220A7E1F6}"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kumimoji="1" lang="ja-JP" altLang="en-US"/>
        </a:p>
      </dgm:t>
    </dgm:pt>
    <dgm:pt modelId="{88BB309B-3E15-4778-BD25-69D8F7305DED}">
      <dgm:prSet phldrT="[テキスト]" custT="1"/>
      <dgm:spPr/>
      <dgm:t>
        <a:bodyPr/>
        <a:lstStyle/>
        <a:p>
          <a:pPr algn="l"/>
          <a:r>
            <a:rPr kumimoji="1" lang="ja-JP" altLang="en-US" sz="28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①情報発信者のターゲットにされていないか？</a:t>
          </a:r>
        </a:p>
      </dgm:t>
    </dgm:pt>
    <dgm:pt modelId="{D934FAC8-F933-433B-A67E-4F1A470C15F3}" type="parTrans" cxnId="{EA8AA6C4-4E1C-4FF6-9392-D9B0104D1AFD}">
      <dgm:prSet/>
      <dgm:spPr/>
      <dgm:t>
        <a:bodyPr/>
        <a:lstStyle/>
        <a:p>
          <a:endParaRPr kumimoji="1" lang="ja-JP" altLang="en-US" sz="2800">
            <a:solidFill>
              <a:schemeClr val="bg1"/>
            </a:solidFill>
          </a:endParaRPr>
        </a:p>
      </dgm:t>
    </dgm:pt>
    <dgm:pt modelId="{94B1F48D-6590-4357-9EE0-06F7F7E7D22F}" type="sibTrans" cxnId="{EA8AA6C4-4E1C-4FF6-9392-D9B0104D1AFD}">
      <dgm:prSet/>
      <dgm:spPr/>
      <dgm:t>
        <a:bodyPr/>
        <a:lstStyle/>
        <a:p>
          <a:endParaRPr kumimoji="1" lang="ja-JP" altLang="en-US" sz="2800">
            <a:solidFill>
              <a:schemeClr val="bg1"/>
            </a:solidFill>
          </a:endParaRPr>
        </a:p>
      </dgm:t>
    </dgm:pt>
    <dgm:pt modelId="{C84D2785-69B4-458D-9D32-6983BEB83461}">
      <dgm:prSet custT="1"/>
      <dgm:spPr/>
      <dgm:t>
        <a:bodyPr/>
        <a:lstStyle/>
        <a:p>
          <a:r>
            <a:rPr kumimoji="1" lang="ja-JP" altLang="en-US" sz="2800" b="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③なぜ、この情報が発信されたのか？</a:t>
          </a:r>
        </a:p>
      </dgm:t>
    </dgm:pt>
    <dgm:pt modelId="{B14747E4-12FF-4D6B-B326-E6037109DD71}" type="parTrans" cxnId="{CFBBEDF1-D506-4BCB-8B67-4C33F4B99827}">
      <dgm:prSet/>
      <dgm:spPr/>
      <dgm:t>
        <a:bodyPr/>
        <a:lstStyle/>
        <a:p>
          <a:endParaRPr kumimoji="1" lang="ja-JP" altLang="en-US" sz="2800">
            <a:solidFill>
              <a:schemeClr val="bg1"/>
            </a:solidFill>
          </a:endParaRPr>
        </a:p>
      </dgm:t>
    </dgm:pt>
    <dgm:pt modelId="{0354FEFF-2369-4B10-A365-68FB4F700899}" type="sibTrans" cxnId="{CFBBEDF1-D506-4BCB-8B67-4C33F4B99827}">
      <dgm:prSet/>
      <dgm:spPr/>
      <dgm:t>
        <a:bodyPr/>
        <a:lstStyle/>
        <a:p>
          <a:endParaRPr kumimoji="1" lang="ja-JP" altLang="en-US" sz="2800">
            <a:solidFill>
              <a:schemeClr val="bg1"/>
            </a:solidFill>
          </a:endParaRPr>
        </a:p>
      </dgm:t>
    </dgm:pt>
    <dgm:pt modelId="{2C5FBA4D-3C03-4035-B606-0E1EFE7CEC3F}">
      <dgm:prSet phldrT="[テキスト]" custT="1"/>
      <dgm:spPr/>
      <dgm:t>
        <a:bodyPr/>
        <a:lstStyle/>
        <a:p>
          <a:r>
            <a:rPr kumimoji="1" lang="ja-JP" altLang="en-US" sz="28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②情報に省略されている内容がないか？</a:t>
          </a:r>
        </a:p>
      </dgm:t>
    </dgm:pt>
    <dgm:pt modelId="{CBCFC2AB-0AC4-43A9-8438-69AA1BFA05C5}" type="sibTrans" cxnId="{D1E1243A-B3EA-4F9E-9BFC-4A878463A984}">
      <dgm:prSet/>
      <dgm:spPr/>
      <dgm:t>
        <a:bodyPr/>
        <a:lstStyle/>
        <a:p>
          <a:endParaRPr kumimoji="1" lang="ja-JP" altLang="en-US" sz="2800">
            <a:solidFill>
              <a:schemeClr val="bg1"/>
            </a:solidFill>
          </a:endParaRPr>
        </a:p>
      </dgm:t>
    </dgm:pt>
    <dgm:pt modelId="{E7E0D2A6-6B8F-4A1D-8BC6-3763782BD999}" type="parTrans" cxnId="{D1E1243A-B3EA-4F9E-9BFC-4A878463A984}">
      <dgm:prSet/>
      <dgm:spPr/>
      <dgm:t>
        <a:bodyPr/>
        <a:lstStyle/>
        <a:p>
          <a:endParaRPr kumimoji="1" lang="ja-JP" altLang="en-US" sz="2800">
            <a:solidFill>
              <a:schemeClr val="bg1"/>
            </a:solidFill>
          </a:endParaRPr>
        </a:p>
      </dgm:t>
    </dgm:pt>
    <dgm:pt modelId="{A75D690C-7F8D-4924-A447-9AE4C27F2DA0}" type="pres">
      <dgm:prSet presAssocID="{7F1323DF-0D01-4AC5-9DFD-24D220A7E1F6}" presName="linear" presStyleCnt="0">
        <dgm:presLayoutVars>
          <dgm:dir/>
          <dgm:animLvl val="lvl"/>
          <dgm:resizeHandles val="exact"/>
        </dgm:presLayoutVars>
      </dgm:prSet>
      <dgm:spPr/>
    </dgm:pt>
    <dgm:pt modelId="{D72C702E-7F39-49F1-B6DE-DB8E4E116298}" type="pres">
      <dgm:prSet presAssocID="{88BB309B-3E15-4778-BD25-69D8F7305DED}" presName="parentLin" presStyleCnt="0"/>
      <dgm:spPr/>
    </dgm:pt>
    <dgm:pt modelId="{41E53E45-D778-47FA-9B66-CC5B0594ABBC}" type="pres">
      <dgm:prSet presAssocID="{88BB309B-3E15-4778-BD25-69D8F7305DED}" presName="parentLeftMargin" presStyleLbl="node1" presStyleIdx="0" presStyleCnt="3"/>
      <dgm:spPr/>
    </dgm:pt>
    <dgm:pt modelId="{F0D21BDE-BFBA-411F-9597-35EED3635CFE}" type="pres">
      <dgm:prSet presAssocID="{88BB309B-3E15-4778-BD25-69D8F7305DED}" presName="parentText" presStyleLbl="node1" presStyleIdx="0" presStyleCnt="3" custScaleX="156893" custScaleY="289634" custLinFactNeighborX="-51441" custLinFactNeighborY="11788">
        <dgm:presLayoutVars>
          <dgm:chMax val="0"/>
          <dgm:bulletEnabled val="1"/>
        </dgm:presLayoutVars>
      </dgm:prSet>
      <dgm:spPr/>
    </dgm:pt>
    <dgm:pt modelId="{982A7CEC-875C-487C-AD77-1230B6CD5A7C}" type="pres">
      <dgm:prSet presAssocID="{88BB309B-3E15-4778-BD25-69D8F7305DED}" presName="negativeSpace" presStyleCnt="0"/>
      <dgm:spPr/>
    </dgm:pt>
    <dgm:pt modelId="{9EA77CD9-B448-4B84-B9FF-28608AB68617}" type="pres">
      <dgm:prSet presAssocID="{88BB309B-3E15-4778-BD25-69D8F7305DED}" presName="childText" presStyleLbl="conFgAcc1" presStyleIdx="0" presStyleCnt="3" custScaleX="100000" custScaleY="428571" custLinFactNeighborY="-4139">
        <dgm:presLayoutVars>
          <dgm:bulletEnabled val="1"/>
        </dgm:presLayoutVars>
      </dgm:prSet>
      <dgm:spPr/>
    </dgm:pt>
    <dgm:pt modelId="{52141CA3-6F72-4F97-ACA3-3059698B221A}" type="pres">
      <dgm:prSet presAssocID="{94B1F48D-6590-4357-9EE0-06F7F7E7D22F}" presName="spaceBetweenRectangles" presStyleCnt="0"/>
      <dgm:spPr/>
    </dgm:pt>
    <dgm:pt modelId="{55F7F2A3-04C2-46C0-9D77-753974AA5EF1}" type="pres">
      <dgm:prSet presAssocID="{2C5FBA4D-3C03-4035-B606-0E1EFE7CEC3F}" presName="parentLin" presStyleCnt="0"/>
      <dgm:spPr/>
    </dgm:pt>
    <dgm:pt modelId="{6C0062B9-C84D-49E7-B202-0E30EF2B47B1}" type="pres">
      <dgm:prSet presAssocID="{2C5FBA4D-3C03-4035-B606-0E1EFE7CEC3F}" presName="parentLeftMargin" presStyleLbl="node1" presStyleIdx="0" presStyleCnt="3"/>
      <dgm:spPr/>
    </dgm:pt>
    <dgm:pt modelId="{00580D66-F499-474A-B205-AC53884C567A}" type="pres">
      <dgm:prSet presAssocID="{2C5FBA4D-3C03-4035-B606-0E1EFE7CEC3F}" presName="parentText" presStyleLbl="node1" presStyleIdx="1" presStyleCnt="3" custScaleX="147695" custScaleY="289634" custLinFactNeighborX="-54167" custLinFactNeighborY="36827">
        <dgm:presLayoutVars>
          <dgm:chMax val="0"/>
          <dgm:bulletEnabled val="1"/>
        </dgm:presLayoutVars>
      </dgm:prSet>
      <dgm:spPr/>
    </dgm:pt>
    <dgm:pt modelId="{15F0246E-3405-4E0D-9248-34AEC58DE431}" type="pres">
      <dgm:prSet presAssocID="{2C5FBA4D-3C03-4035-B606-0E1EFE7CEC3F}" presName="negativeSpace" presStyleCnt="0"/>
      <dgm:spPr/>
    </dgm:pt>
    <dgm:pt modelId="{CEA6239D-1859-44C8-8CD9-01589DE31F17}" type="pres">
      <dgm:prSet presAssocID="{2C5FBA4D-3C03-4035-B606-0E1EFE7CEC3F}" presName="childText" presStyleLbl="conFgAcc1" presStyleIdx="1" presStyleCnt="3" custScaleY="428571" custLinFactY="27085" custLinFactNeighborX="274" custLinFactNeighborY="100000">
        <dgm:presLayoutVars>
          <dgm:bulletEnabled val="1"/>
        </dgm:presLayoutVars>
      </dgm:prSet>
      <dgm:spPr/>
    </dgm:pt>
    <dgm:pt modelId="{CBE2C2E8-3605-4813-9965-28749CBB3EF7}" type="pres">
      <dgm:prSet presAssocID="{CBCFC2AB-0AC4-43A9-8438-69AA1BFA05C5}" presName="spaceBetweenRectangles" presStyleCnt="0"/>
      <dgm:spPr/>
    </dgm:pt>
    <dgm:pt modelId="{70394FE4-1CC0-4056-9025-84A857BFE4CC}" type="pres">
      <dgm:prSet presAssocID="{C84D2785-69B4-458D-9D32-6983BEB83461}" presName="parentLin" presStyleCnt="0"/>
      <dgm:spPr/>
    </dgm:pt>
    <dgm:pt modelId="{3B7305FB-C3E9-415F-9E08-6D47EE856E62}" type="pres">
      <dgm:prSet presAssocID="{C84D2785-69B4-458D-9D32-6983BEB83461}" presName="parentLeftMargin" presStyleLbl="node1" presStyleIdx="1" presStyleCnt="3"/>
      <dgm:spPr/>
    </dgm:pt>
    <dgm:pt modelId="{728ED868-2AAC-4045-96BA-EBC02B624EBA}" type="pres">
      <dgm:prSet presAssocID="{C84D2785-69B4-458D-9D32-6983BEB83461}" presName="parentText" presStyleLbl="node1" presStyleIdx="2" presStyleCnt="3" custScaleX="139709" custScaleY="289634" custLinFactNeighborX="-56560" custLinFactNeighborY="63744">
        <dgm:presLayoutVars>
          <dgm:chMax val="0"/>
          <dgm:bulletEnabled val="1"/>
        </dgm:presLayoutVars>
      </dgm:prSet>
      <dgm:spPr/>
    </dgm:pt>
    <dgm:pt modelId="{92B418D0-C0AC-46FC-8829-80D08C1BCC7B}" type="pres">
      <dgm:prSet presAssocID="{C84D2785-69B4-458D-9D32-6983BEB83461}" presName="negativeSpace" presStyleCnt="0"/>
      <dgm:spPr/>
    </dgm:pt>
    <dgm:pt modelId="{9789A401-76CF-4B7A-B581-1813EF21F36A}" type="pres">
      <dgm:prSet presAssocID="{C84D2785-69B4-458D-9D32-6983BEB83461}" presName="childText" presStyleLbl="conFgAcc1" presStyleIdx="2" presStyleCnt="3" custScaleY="428571" custLinFactY="9819" custLinFactNeighborX="266" custLinFactNeighborY="100000">
        <dgm:presLayoutVars>
          <dgm:bulletEnabled val="1"/>
        </dgm:presLayoutVars>
      </dgm:prSet>
      <dgm:spPr/>
    </dgm:pt>
  </dgm:ptLst>
  <dgm:cxnLst>
    <dgm:cxn modelId="{5E054339-34F2-4740-979D-DFFD1B16BACF}" type="presOf" srcId="{88BB309B-3E15-4778-BD25-69D8F7305DED}" destId="{41E53E45-D778-47FA-9B66-CC5B0594ABBC}" srcOrd="0" destOrd="0" presId="urn:microsoft.com/office/officeart/2005/8/layout/list1"/>
    <dgm:cxn modelId="{D1E1243A-B3EA-4F9E-9BFC-4A878463A984}" srcId="{7F1323DF-0D01-4AC5-9DFD-24D220A7E1F6}" destId="{2C5FBA4D-3C03-4035-B606-0E1EFE7CEC3F}" srcOrd="1" destOrd="0" parTransId="{E7E0D2A6-6B8F-4A1D-8BC6-3763782BD999}" sibTransId="{CBCFC2AB-0AC4-43A9-8438-69AA1BFA05C5}"/>
    <dgm:cxn modelId="{F216853C-32CA-44F1-8317-E78558FFF99C}" type="presOf" srcId="{88BB309B-3E15-4778-BD25-69D8F7305DED}" destId="{F0D21BDE-BFBA-411F-9597-35EED3635CFE}" srcOrd="1" destOrd="0" presId="urn:microsoft.com/office/officeart/2005/8/layout/list1"/>
    <dgm:cxn modelId="{3AE90C57-03ED-4177-941C-0AC6CF5D2470}" type="presOf" srcId="{7F1323DF-0D01-4AC5-9DFD-24D220A7E1F6}" destId="{A75D690C-7F8D-4924-A447-9AE4C27F2DA0}" srcOrd="0" destOrd="0" presId="urn:microsoft.com/office/officeart/2005/8/layout/list1"/>
    <dgm:cxn modelId="{DD05F17F-2E34-4998-9A23-BDAB71F5B857}" type="presOf" srcId="{C84D2785-69B4-458D-9D32-6983BEB83461}" destId="{3B7305FB-C3E9-415F-9E08-6D47EE856E62}" srcOrd="0" destOrd="0" presId="urn:microsoft.com/office/officeart/2005/8/layout/list1"/>
    <dgm:cxn modelId="{AC300785-0D5D-46D9-9D8E-C14AF257CDFB}" type="presOf" srcId="{2C5FBA4D-3C03-4035-B606-0E1EFE7CEC3F}" destId="{00580D66-F499-474A-B205-AC53884C567A}" srcOrd="1" destOrd="0" presId="urn:microsoft.com/office/officeart/2005/8/layout/list1"/>
    <dgm:cxn modelId="{19D797A0-2980-4B60-A5FE-53B99DFED55C}" type="presOf" srcId="{C84D2785-69B4-458D-9D32-6983BEB83461}" destId="{728ED868-2AAC-4045-96BA-EBC02B624EBA}" srcOrd="1" destOrd="0" presId="urn:microsoft.com/office/officeart/2005/8/layout/list1"/>
    <dgm:cxn modelId="{077C8CBB-79E2-4B49-8767-F0BD08812A50}" type="presOf" srcId="{2C5FBA4D-3C03-4035-B606-0E1EFE7CEC3F}" destId="{6C0062B9-C84D-49E7-B202-0E30EF2B47B1}" srcOrd="0" destOrd="0" presId="urn:microsoft.com/office/officeart/2005/8/layout/list1"/>
    <dgm:cxn modelId="{EA8AA6C4-4E1C-4FF6-9392-D9B0104D1AFD}" srcId="{7F1323DF-0D01-4AC5-9DFD-24D220A7E1F6}" destId="{88BB309B-3E15-4778-BD25-69D8F7305DED}" srcOrd="0" destOrd="0" parTransId="{D934FAC8-F933-433B-A67E-4F1A470C15F3}" sibTransId="{94B1F48D-6590-4357-9EE0-06F7F7E7D22F}"/>
    <dgm:cxn modelId="{CFBBEDF1-D506-4BCB-8B67-4C33F4B99827}" srcId="{7F1323DF-0D01-4AC5-9DFD-24D220A7E1F6}" destId="{C84D2785-69B4-458D-9D32-6983BEB83461}" srcOrd="2" destOrd="0" parTransId="{B14747E4-12FF-4D6B-B326-E6037109DD71}" sibTransId="{0354FEFF-2369-4B10-A365-68FB4F700899}"/>
    <dgm:cxn modelId="{47179C3F-A0E5-4FE9-8E29-259FE515B405}" type="presParOf" srcId="{A75D690C-7F8D-4924-A447-9AE4C27F2DA0}" destId="{D72C702E-7F39-49F1-B6DE-DB8E4E116298}" srcOrd="0" destOrd="0" presId="urn:microsoft.com/office/officeart/2005/8/layout/list1"/>
    <dgm:cxn modelId="{8133B4EB-6610-4FFD-AC48-AB9B02219693}" type="presParOf" srcId="{D72C702E-7F39-49F1-B6DE-DB8E4E116298}" destId="{41E53E45-D778-47FA-9B66-CC5B0594ABBC}" srcOrd="0" destOrd="0" presId="urn:microsoft.com/office/officeart/2005/8/layout/list1"/>
    <dgm:cxn modelId="{50080C06-A342-4168-B93C-39F3EB6FBCD3}" type="presParOf" srcId="{D72C702E-7F39-49F1-B6DE-DB8E4E116298}" destId="{F0D21BDE-BFBA-411F-9597-35EED3635CFE}" srcOrd="1" destOrd="0" presId="urn:microsoft.com/office/officeart/2005/8/layout/list1"/>
    <dgm:cxn modelId="{FC8FA1AA-346F-4D6A-BD47-57F8FE2CB5AB}" type="presParOf" srcId="{A75D690C-7F8D-4924-A447-9AE4C27F2DA0}" destId="{982A7CEC-875C-487C-AD77-1230B6CD5A7C}" srcOrd="1" destOrd="0" presId="urn:microsoft.com/office/officeart/2005/8/layout/list1"/>
    <dgm:cxn modelId="{CFF021A7-D43A-40C4-9D4D-66306ABE38F9}" type="presParOf" srcId="{A75D690C-7F8D-4924-A447-9AE4C27F2DA0}" destId="{9EA77CD9-B448-4B84-B9FF-28608AB68617}" srcOrd="2" destOrd="0" presId="urn:microsoft.com/office/officeart/2005/8/layout/list1"/>
    <dgm:cxn modelId="{D0EB8079-B880-4CDB-AB9E-423A3EC1E443}" type="presParOf" srcId="{A75D690C-7F8D-4924-A447-9AE4C27F2DA0}" destId="{52141CA3-6F72-4F97-ACA3-3059698B221A}" srcOrd="3" destOrd="0" presId="urn:microsoft.com/office/officeart/2005/8/layout/list1"/>
    <dgm:cxn modelId="{49D5E30C-9E4E-4A7A-B003-D2A49B930801}" type="presParOf" srcId="{A75D690C-7F8D-4924-A447-9AE4C27F2DA0}" destId="{55F7F2A3-04C2-46C0-9D77-753974AA5EF1}" srcOrd="4" destOrd="0" presId="urn:microsoft.com/office/officeart/2005/8/layout/list1"/>
    <dgm:cxn modelId="{C299C123-0D43-4C4E-BB00-D4A6804E8351}" type="presParOf" srcId="{55F7F2A3-04C2-46C0-9D77-753974AA5EF1}" destId="{6C0062B9-C84D-49E7-B202-0E30EF2B47B1}" srcOrd="0" destOrd="0" presId="urn:microsoft.com/office/officeart/2005/8/layout/list1"/>
    <dgm:cxn modelId="{B4C06C95-5971-47D2-9AB8-210867C9EF7D}" type="presParOf" srcId="{55F7F2A3-04C2-46C0-9D77-753974AA5EF1}" destId="{00580D66-F499-474A-B205-AC53884C567A}" srcOrd="1" destOrd="0" presId="urn:microsoft.com/office/officeart/2005/8/layout/list1"/>
    <dgm:cxn modelId="{1AC3978D-EEB0-47D9-A93A-2B197390C5AD}" type="presParOf" srcId="{A75D690C-7F8D-4924-A447-9AE4C27F2DA0}" destId="{15F0246E-3405-4E0D-9248-34AEC58DE431}" srcOrd="5" destOrd="0" presId="urn:microsoft.com/office/officeart/2005/8/layout/list1"/>
    <dgm:cxn modelId="{B5E3E714-B68E-4445-843E-CE698AF1F5F7}" type="presParOf" srcId="{A75D690C-7F8D-4924-A447-9AE4C27F2DA0}" destId="{CEA6239D-1859-44C8-8CD9-01589DE31F17}" srcOrd="6" destOrd="0" presId="urn:microsoft.com/office/officeart/2005/8/layout/list1"/>
    <dgm:cxn modelId="{CBA1B28C-6F6D-478C-9400-48EF381A2840}" type="presParOf" srcId="{A75D690C-7F8D-4924-A447-9AE4C27F2DA0}" destId="{CBE2C2E8-3605-4813-9965-28749CBB3EF7}" srcOrd="7" destOrd="0" presId="urn:microsoft.com/office/officeart/2005/8/layout/list1"/>
    <dgm:cxn modelId="{7CA337CA-C2CA-4902-8654-90354975BDE5}" type="presParOf" srcId="{A75D690C-7F8D-4924-A447-9AE4C27F2DA0}" destId="{70394FE4-1CC0-4056-9025-84A857BFE4CC}" srcOrd="8" destOrd="0" presId="urn:microsoft.com/office/officeart/2005/8/layout/list1"/>
    <dgm:cxn modelId="{BD95C105-D98A-40C1-A54D-EBE019BA9C23}" type="presParOf" srcId="{70394FE4-1CC0-4056-9025-84A857BFE4CC}" destId="{3B7305FB-C3E9-415F-9E08-6D47EE856E62}" srcOrd="0" destOrd="0" presId="urn:microsoft.com/office/officeart/2005/8/layout/list1"/>
    <dgm:cxn modelId="{4A1D3488-B932-4FB5-8D2E-11CEAB37E208}" type="presParOf" srcId="{70394FE4-1CC0-4056-9025-84A857BFE4CC}" destId="{728ED868-2AAC-4045-96BA-EBC02B624EBA}" srcOrd="1" destOrd="0" presId="urn:microsoft.com/office/officeart/2005/8/layout/list1"/>
    <dgm:cxn modelId="{31AF4F07-3FF5-453A-BA0B-51501896DA75}" type="presParOf" srcId="{A75D690C-7F8D-4924-A447-9AE4C27F2DA0}" destId="{92B418D0-C0AC-46FC-8829-80D08C1BCC7B}" srcOrd="9" destOrd="0" presId="urn:microsoft.com/office/officeart/2005/8/layout/list1"/>
    <dgm:cxn modelId="{46AB4604-E727-42AC-80CB-3F23D67FFDCB}" type="presParOf" srcId="{A75D690C-7F8D-4924-A447-9AE4C27F2DA0}" destId="{9789A401-76CF-4B7A-B581-1813EF21F36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71C1C-7588-461E-B755-5488D0C26768}">
      <dsp:nvSpPr>
        <dsp:cNvPr id="0" name=""/>
        <dsp:cNvSpPr/>
      </dsp:nvSpPr>
      <dsp:spPr>
        <a:xfrm>
          <a:off x="77859" y="72012"/>
          <a:ext cx="4047538" cy="2678697"/>
        </a:xfrm>
        <a:prstGeom prst="ellipse">
          <a:avLst/>
        </a:prstGeom>
        <a:solidFill>
          <a:srgbClr val="FF6600">
            <a:alpha val="6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kumimoji="1" lang="ja-JP" altLang="en-US" sz="6500" kern="1200" dirty="0"/>
        </a:p>
      </dsp:txBody>
      <dsp:txXfrm>
        <a:off x="617531" y="540784"/>
        <a:ext cx="2968195" cy="1205413"/>
      </dsp:txXfrm>
    </dsp:sp>
    <dsp:sp modelId="{677C08DD-11A1-481E-89D0-BDFC13D5057B}">
      <dsp:nvSpPr>
        <dsp:cNvPr id="0" name=""/>
        <dsp:cNvSpPr/>
      </dsp:nvSpPr>
      <dsp:spPr>
        <a:xfrm>
          <a:off x="3491774" y="47636"/>
          <a:ext cx="4343668" cy="2678697"/>
        </a:xfrm>
        <a:prstGeom prst="ellipse">
          <a:avLst/>
        </a:prstGeom>
        <a:solidFill>
          <a:srgbClr val="00B0F0">
            <a:alpha val="6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kumimoji="1" lang="ja-JP" altLang="en-US" sz="6500" kern="1200" dirty="0"/>
        </a:p>
      </dsp:txBody>
      <dsp:txXfrm>
        <a:off x="4820213" y="739633"/>
        <a:ext cx="2606201" cy="1473283"/>
      </dsp:txXfrm>
    </dsp:sp>
    <dsp:sp modelId="{DD5D27BF-3AAA-487A-9791-AAC1B0B6A576}">
      <dsp:nvSpPr>
        <dsp:cNvPr id="0" name=""/>
        <dsp:cNvSpPr/>
      </dsp:nvSpPr>
      <dsp:spPr>
        <a:xfrm>
          <a:off x="498218" y="2015085"/>
          <a:ext cx="6665965" cy="2102616"/>
        </a:xfrm>
        <a:prstGeom prst="ellipse">
          <a:avLst/>
        </a:prstGeom>
        <a:solidFill>
          <a:srgbClr val="FF00FF">
            <a:alpha val="6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kumimoji="1" lang="ja-JP" altLang="en-US" sz="6500" kern="1200" dirty="0"/>
        </a:p>
      </dsp:txBody>
      <dsp:txXfrm>
        <a:off x="1125930" y="2558262"/>
        <a:ext cx="3999579" cy="1156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77CD9-B448-4B84-B9FF-28608AB68617}">
      <dsp:nvSpPr>
        <dsp:cNvPr id="0" name=""/>
        <dsp:cNvSpPr/>
      </dsp:nvSpPr>
      <dsp:spPr>
        <a:xfrm>
          <a:off x="0" y="774419"/>
          <a:ext cx="5545927" cy="201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0D21BDE-BFBA-411F-9597-35EED3635CFE}">
      <dsp:nvSpPr>
        <dsp:cNvPr id="0" name=""/>
        <dsp:cNvSpPr/>
      </dsp:nvSpPr>
      <dsp:spPr>
        <a:xfrm>
          <a:off x="277025" y="239965"/>
          <a:ext cx="5030036" cy="652533"/>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736" tIns="0" rIns="146736" bIns="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①有機溶剤乱用・依存の減少</a:t>
          </a:r>
        </a:p>
      </dsp:txBody>
      <dsp:txXfrm>
        <a:off x="308879" y="271819"/>
        <a:ext cx="4966328" cy="588825"/>
      </dsp:txXfrm>
    </dsp:sp>
    <dsp:sp modelId="{CEA6239D-1859-44C8-8CD9-01589DE31F17}">
      <dsp:nvSpPr>
        <dsp:cNvPr id="0" name=""/>
        <dsp:cNvSpPr/>
      </dsp:nvSpPr>
      <dsp:spPr>
        <a:xfrm>
          <a:off x="0" y="1553673"/>
          <a:ext cx="5545927" cy="201600"/>
        </a:xfrm>
        <a:prstGeom prst="rect">
          <a:avLst/>
        </a:prstGeom>
        <a:solidFill>
          <a:schemeClr val="lt1">
            <a:alpha val="90000"/>
            <a:hueOff val="0"/>
            <a:satOff val="0"/>
            <a:lumOff val="0"/>
            <a:alphaOff val="0"/>
          </a:schemeClr>
        </a:solidFill>
        <a:ln w="9525" cap="flat" cmpd="sng" algn="ctr">
          <a:solidFill>
            <a:schemeClr val="accent5">
              <a:hueOff val="-2483469"/>
              <a:satOff val="9953"/>
              <a:lumOff val="215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0580D66-F499-474A-B205-AC53884C567A}">
      <dsp:nvSpPr>
        <dsp:cNvPr id="0" name=""/>
        <dsp:cNvSpPr/>
      </dsp:nvSpPr>
      <dsp:spPr>
        <a:xfrm>
          <a:off x="277025" y="1019219"/>
          <a:ext cx="5030036" cy="652533"/>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736" tIns="0" rIns="146736" bIns="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②覚醒剤乱用・依存の頭打ち</a:t>
          </a:r>
        </a:p>
      </dsp:txBody>
      <dsp:txXfrm>
        <a:off x="308879" y="1051073"/>
        <a:ext cx="4966328" cy="588825"/>
      </dsp:txXfrm>
    </dsp:sp>
    <dsp:sp modelId="{9789A401-76CF-4B7A-B581-1813EF21F36A}">
      <dsp:nvSpPr>
        <dsp:cNvPr id="0" name=""/>
        <dsp:cNvSpPr/>
      </dsp:nvSpPr>
      <dsp:spPr>
        <a:xfrm>
          <a:off x="0" y="2332926"/>
          <a:ext cx="5545927" cy="2016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28ED868-2AAC-4045-96BA-EBC02B624EBA}">
      <dsp:nvSpPr>
        <dsp:cNvPr id="0" name=""/>
        <dsp:cNvSpPr/>
      </dsp:nvSpPr>
      <dsp:spPr>
        <a:xfrm>
          <a:off x="277025" y="1798473"/>
          <a:ext cx="5030036" cy="652533"/>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736" tIns="0" rIns="146736" bIns="0" numCol="1" spcCol="1270" anchor="ctr" anchorCtr="0">
          <a:noAutofit/>
        </a:bodyPr>
        <a:lstStyle/>
        <a:p>
          <a:pPr marL="0" lvl="0" indent="0" algn="l" defTabSz="1244600">
            <a:lnSpc>
              <a:spcPct val="90000"/>
            </a:lnSpc>
            <a:spcBef>
              <a:spcPct val="0"/>
            </a:spcBef>
            <a:spcAft>
              <a:spcPct val="35000"/>
            </a:spcAft>
            <a:buNone/>
          </a:pPr>
          <a:r>
            <a:rPr kumimoji="1" lang="ja-JP" altLang="en-US" sz="2800" b="0" kern="12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③大麻乱用の確実な浸透</a:t>
          </a:r>
        </a:p>
      </dsp:txBody>
      <dsp:txXfrm>
        <a:off x="308879" y="1830327"/>
        <a:ext cx="4966328" cy="588825"/>
      </dsp:txXfrm>
    </dsp:sp>
    <dsp:sp modelId="{78BE64E4-290A-4D01-BB71-3AA3B4FAA3BF}">
      <dsp:nvSpPr>
        <dsp:cNvPr id="0" name=""/>
        <dsp:cNvSpPr/>
      </dsp:nvSpPr>
      <dsp:spPr>
        <a:xfrm>
          <a:off x="0" y="3111576"/>
          <a:ext cx="5545927" cy="201600"/>
        </a:xfrm>
        <a:prstGeom prst="rect">
          <a:avLst/>
        </a:prstGeom>
        <a:solidFill>
          <a:schemeClr val="lt1">
            <a:alpha val="90000"/>
            <a:hueOff val="0"/>
            <a:satOff val="0"/>
            <a:lumOff val="0"/>
            <a:alphaOff val="0"/>
          </a:schemeClr>
        </a:solidFill>
        <a:ln w="9525" cap="flat" cmpd="sng" algn="ctr">
          <a:solidFill>
            <a:schemeClr val="accent5">
              <a:hueOff val="-7450407"/>
              <a:satOff val="29858"/>
              <a:lumOff val="647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865286D-40A1-45C1-848D-9CF0901AB6D6}">
      <dsp:nvSpPr>
        <dsp:cNvPr id="0" name=""/>
        <dsp:cNvSpPr/>
      </dsp:nvSpPr>
      <dsp:spPr>
        <a:xfrm>
          <a:off x="277025" y="2577726"/>
          <a:ext cx="5030036" cy="651929"/>
        </a:xfrm>
        <a:prstGeom prst="roundRect">
          <a:avLst/>
        </a:prstGeom>
        <a:gradFill rotWithShape="0">
          <a:gsLst>
            <a:gs pos="0">
              <a:srgbClr val="FF00FF"/>
            </a:gs>
            <a:gs pos="80000">
              <a:srgbClr val="FF66CC"/>
            </a:gs>
            <a:gs pos="100000">
              <a:srgbClr val="FFCCFF"/>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736" tIns="0" rIns="146736" bIns="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④危険ドラッグの登場</a:t>
          </a:r>
        </a:p>
      </dsp:txBody>
      <dsp:txXfrm>
        <a:off x="308850" y="2609551"/>
        <a:ext cx="4966386" cy="588279"/>
      </dsp:txXfrm>
    </dsp:sp>
    <dsp:sp modelId="{F828F63E-5E79-44C6-8DF4-31F4FEF0DE77}">
      <dsp:nvSpPr>
        <dsp:cNvPr id="0" name=""/>
        <dsp:cNvSpPr/>
      </dsp:nvSpPr>
      <dsp:spPr>
        <a:xfrm>
          <a:off x="0" y="3890225"/>
          <a:ext cx="5545927" cy="2016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F5762D4-10C8-47E0-9476-EAE8645A2BB2}">
      <dsp:nvSpPr>
        <dsp:cNvPr id="0" name=""/>
        <dsp:cNvSpPr/>
      </dsp:nvSpPr>
      <dsp:spPr>
        <a:xfrm>
          <a:off x="277025" y="3356376"/>
          <a:ext cx="5030036" cy="651929"/>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736" tIns="0" rIns="146736" bIns="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⑤医薬品乱用の静かな拡大</a:t>
          </a:r>
        </a:p>
      </dsp:txBody>
      <dsp:txXfrm>
        <a:off x="308850" y="3388201"/>
        <a:ext cx="4966386" cy="588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77CD9-B448-4B84-B9FF-28608AB68617}">
      <dsp:nvSpPr>
        <dsp:cNvPr id="0" name=""/>
        <dsp:cNvSpPr/>
      </dsp:nvSpPr>
      <dsp:spPr>
        <a:xfrm>
          <a:off x="0" y="774419"/>
          <a:ext cx="8082754" cy="201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0D21BDE-BFBA-411F-9597-35EED3635CFE}">
      <dsp:nvSpPr>
        <dsp:cNvPr id="0" name=""/>
        <dsp:cNvSpPr/>
      </dsp:nvSpPr>
      <dsp:spPr>
        <a:xfrm>
          <a:off x="403743" y="239965"/>
          <a:ext cx="7330883" cy="652533"/>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856" tIns="0" rIns="213856" bIns="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「麻薬」に類似する物質を含む</a:t>
          </a:r>
        </a:p>
      </dsp:txBody>
      <dsp:txXfrm>
        <a:off x="435597" y="271819"/>
        <a:ext cx="7267175" cy="588825"/>
      </dsp:txXfrm>
    </dsp:sp>
    <dsp:sp modelId="{CEA6239D-1859-44C8-8CD9-01589DE31F17}">
      <dsp:nvSpPr>
        <dsp:cNvPr id="0" name=""/>
        <dsp:cNvSpPr/>
      </dsp:nvSpPr>
      <dsp:spPr>
        <a:xfrm>
          <a:off x="0" y="1553673"/>
          <a:ext cx="8082754" cy="201600"/>
        </a:xfrm>
        <a:prstGeom prst="rect">
          <a:avLst/>
        </a:prstGeom>
        <a:solidFill>
          <a:schemeClr val="lt1">
            <a:alpha val="90000"/>
            <a:hueOff val="0"/>
            <a:satOff val="0"/>
            <a:lumOff val="0"/>
            <a:alphaOff val="0"/>
          </a:schemeClr>
        </a:solidFill>
        <a:ln w="9525" cap="flat" cmpd="sng" algn="ctr">
          <a:solidFill>
            <a:schemeClr val="accent5">
              <a:hueOff val="-2483469"/>
              <a:satOff val="9953"/>
              <a:lumOff val="215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0580D66-F499-474A-B205-AC53884C567A}">
      <dsp:nvSpPr>
        <dsp:cNvPr id="0" name=""/>
        <dsp:cNvSpPr/>
      </dsp:nvSpPr>
      <dsp:spPr>
        <a:xfrm>
          <a:off x="403743" y="1019219"/>
          <a:ext cx="7330883" cy="652533"/>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856" tIns="0" rIns="213856" bIns="0" numCol="1" spcCol="1270" anchor="ctr" anchorCtr="0">
          <a:noAutofit/>
        </a:bodyPr>
        <a:lstStyle/>
        <a:p>
          <a:pPr marL="0" lvl="0" indent="0" algn="l" defTabSz="977900">
            <a:lnSpc>
              <a:spcPct val="90000"/>
            </a:lnSpc>
            <a:spcBef>
              <a:spcPct val="0"/>
            </a:spcBef>
            <a:spcAft>
              <a:spcPct val="35000"/>
            </a:spcAft>
            <a:buNone/>
          </a:pPr>
          <a:r>
            <a:rPr kumimoji="1" lang="ja-JP" altLang="en-US" sz="2200" kern="12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多幸感や快感を高め、幻覚作用などを得る目的で使用する製品の総称</a:t>
          </a:r>
        </a:p>
      </dsp:txBody>
      <dsp:txXfrm>
        <a:off x="435597" y="1051073"/>
        <a:ext cx="7267175" cy="588825"/>
      </dsp:txXfrm>
    </dsp:sp>
    <dsp:sp modelId="{9789A401-76CF-4B7A-B581-1813EF21F36A}">
      <dsp:nvSpPr>
        <dsp:cNvPr id="0" name=""/>
        <dsp:cNvSpPr/>
      </dsp:nvSpPr>
      <dsp:spPr>
        <a:xfrm>
          <a:off x="0" y="2332926"/>
          <a:ext cx="8082754" cy="2016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28ED868-2AAC-4045-96BA-EBC02B624EBA}">
      <dsp:nvSpPr>
        <dsp:cNvPr id="0" name=""/>
        <dsp:cNvSpPr/>
      </dsp:nvSpPr>
      <dsp:spPr>
        <a:xfrm>
          <a:off x="403743" y="1798473"/>
          <a:ext cx="7330883" cy="652533"/>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856" tIns="0" rIns="213856" bIns="0" numCol="1" spcCol="1270" anchor="ctr" anchorCtr="0">
          <a:noAutofit/>
        </a:bodyPr>
        <a:lstStyle/>
        <a:p>
          <a:pPr marL="0" lvl="0" indent="0" algn="l" defTabSz="1066800">
            <a:lnSpc>
              <a:spcPct val="90000"/>
            </a:lnSpc>
            <a:spcBef>
              <a:spcPct val="0"/>
            </a:spcBef>
            <a:spcAft>
              <a:spcPct val="35000"/>
            </a:spcAft>
            <a:buNone/>
          </a:pPr>
          <a:r>
            <a:rPr kumimoji="1" lang="ja-JP" altLang="en-US" sz="2400" b="0" kern="12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主にインターネット、アダルトショップ等で販売</a:t>
          </a:r>
        </a:p>
      </dsp:txBody>
      <dsp:txXfrm>
        <a:off x="435597" y="1830327"/>
        <a:ext cx="7267175" cy="588825"/>
      </dsp:txXfrm>
    </dsp:sp>
    <dsp:sp modelId="{78BE64E4-290A-4D01-BB71-3AA3B4FAA3BF}">
      <dsp:nvSpPr>
        <dsp:cNvPr id="0" name=""/>
        <dsp:cNvSpPr/>
      </dsp:nvSpPr>
      <dsp:spPr>
        <a:xfrm>
          <a:off x="0" y="3111576"/>
          <a:ext cx="8082754" cy="201600"/>
        </a:xfrm>
        <a:prstGeom prst="rect">
          <a:avLst/>
        </a:prstGeom>
        <a:solidFill>
          <a:schemeClr val="lt1">
            <a:alpha val="90000"/>
            <a:hueOff val="0"/>
            <a:satOff val="0"/>
            <a:lumOff val="0"/>
            <a:alphaOff val="0"/>
          </a:schemeClr>
        </a:solidFill>
        <a:ln w="9525" cap="flat" cmpd="sng" algn="ctr">
          <a:solidFill>
            <a:schemeClr val="accent5">
              <a:hueOff val="-7450407"/>
              <a:satOff val="29858"/>
              <a:lumOff val="647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865286D-40A1-45C1-848D-9CF0901AB6D6}">
      <dsp:nvSpPr>
        <dsp:cNvPr id="0" name=""/>
        <dsp:cNvSpPr/>
      </dsp:nvSpPr>
      <dsp:spPr>
        <a:xfrm>
          <a:off x="403743" y="2577726"/>
          <a:ext cx="7330883" cy="651929"/>
        </a:xfrm>
        <a:prstGeom prst="roundRect">
          <a:avLst/>
        </a:prstGeom>
        <a:gradFill rotWithShape="0">
          <a:gsLst>
            <a:gs pos="0">
              <a:srgbClr val="FF00FF"/>
            </a:gs>
            <a:gs pos="80000">
              <a:srgbClr val="FF66CC"/>
            </a:gs>
            <a:gs pos="100000">
              <a:srgbClr val="FF66CC"/>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856" tIns="0" rIns="213856" bIns="0" numCol="1" spcCol="1270" anchor="ctr" anchorCtr="0">
          <a:noAutofit/>
        </a:bodyPr>
        <a:lstStyle/>
        <a:p>
          <a:pPr marL="0" lvl="0" indent="0" algn="l" defTabSz="977900">
            <a:lnSpc>
              <a:spcPct val="90000"/>
            </a:lnSpc>
            <a:spcBef>
              <a:spcPct val="0"/>
            </a:spcBef>
            <a:spcAft>
              <a:spcPct val="35000"/>
            </a:spcAft>
            <a:buNone/>
          </a:pPr>
          <a:r>
            <a:rPr kumimoji="1" lang="ja-JP" altLang="en-US" sz="2200" kern="12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多くは「指定薬物」を含み、中には「麻薬」となった薬物を含む製品もある</a:t>
          </a:r>
        </a:p>
      </dsp:txBody>
      <dsp:txXfrm>
        <a:off x="435568" y="2609551"/>
        <a:ext cx="7267233" cy="588279"/>
      </dsp:txXfrm>
    </dsp:sp>
    <dsp:sp modelId="{F828F63E-5E79-44C6-8DF4-31F4FEF0DE77}">
      <dsp:nvSpPr>
        <dsp:cNvPr id="0" name=""/>
        <dsp:cNvSpPr/>
      </dsp:nvSpPr>
      <dsp:spPr>
        <a:xfrm>
          <a:off x="0" y="3890225"/>
          <a:ext cx="8082754" cy="2016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F5762D4-10C8-47E0-9476-EAE8645A2BB2}">
      <dsp:nvSpPr>
        <dsp:cNvPr id="0" name=""/>
        <dsp:cNvSpPr/>
      </dsp:nvSpPr>
      <dsp:spPr>
        <a:xfrm>
          <a:off x="403743" y="3356376"/>
          <a:ext cx="7330883" cy="651929"/>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856" tIns="0" rIns="213856" bIns="0" numCol="1" spcCol="1270" anchor="ctr" anchorCtr="0">
          <a:noAutofit/>
        </a:bodyPr>
        <a:lstStyle/>
        <a:p>
          <a:pPr marL="0" lvl="0" indent="0" algn="l" defTabSz="977900">
            <a:lnSpc>
              <a:spcPct val="90000"/>
            </a:lnSpc>
            <a:spcBef>
              <a:spcPct val="0"/>
            </a:spcBef>
            <a:spcAft>
              <a:spcPct val="35000"/>
            </a:spcAft>
            <a:buNone/>
          </a:pPr>
          <a:r>
            <a:rPr kumimoji="1" lang="ja-JP" altLang="en-US" sz="2200" kern="12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上記に該当していなくても医薬品医療機器等法上の「無許可医薬品</a:t>
          </a:r>
          <a:r>
            <a:rPr kumimoji="1" lang="ja-JP" altLang="en-US" sz="1100" kern="12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（無承認無許可医薬品）</a:t>
          </a:r>
          <a:r>
            <a:rPr kumimoji="1" lang="ja-JP" altLang="en-US" sz="2200" kern="12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」に該当する製品もある</a:t>
          </a:r>
        </a:p>
      </dsp:txBody>
      <dsp:txXfrm>
        <a:off x="435568" y="3388201"/>
        <a:ext cx="7267233" cy="5882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77CD9-B448-4B84-B9FF-28608AB68617}">
      <dsp:nvSpPr>
        <dsp:cNvPr id="0" name=""/>
        <dsp:cNvSpPr/>
      </dsp:nvSpPr>
      <dsp:spPr>
        <a:xfrm>
          <a:off x="0" y="774849"/>
          <a:ext cx="8082754" cy="2268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0D21BDE-BFBA-411F-9597-35EED3635CFE}">
      <dsp:nvSpPr>
        <dsp:cNvPr id="0" name=""/>
        <dsp:cNvSpPr/>
      </dsp:nvSpPr>
      <dsp:spPr>
        <a:xfrm>
          <a:off x="403743" y="173589"/>
          <a:ext cx="7330883" cy="7341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856" tIns="0" rIns="213856" bIns="0" numCol="1" spcCol="1270" anchor="ctr" anchorCtr="0">
          <a:noAutofit/>
        </a:bodyPr>
        <a:lstStyle/>
        <a:p>
          <a:pPr marL="0" lvl="0" indent="0" algn="l" defTabSz="977900">
            <a:lnSpc>
              <a:spcPct val="90000"/>
            </a:lnSpc>
            <a:spcBef>
              <a:spcPct val="0"/>
            </a:spcBef>
            <a:spcAft>
              <a:spcPct val="35000"/>
            </a:spcAft>
            <a:buNone/>
          </a:pPr>
          <a:r>
            <a:rPr lang="ja-JP" altLang="en-US" sz="2200" b="1" kern="1200" dirty="0">
              <a:latin typeface="ＤＦＰ中太丸ゴシック体" panose="020F0700010101010101" pitchFamily="50" charset="-128"/>
              <a:ea typeface="ＤＦＰ中太丸ゴシック体" panose="020F0700010101010101" pitchFamily="50" charset="-128"/>
            </a:rPr>
            <a:t>医薬品医療機器等法に基づく品質・有効性・安全性の確認がなされていない</a:t>
          </a:r>
          <a:endParaRPr kumimoji="1" lang="ja-JP" altLang="en-US" sz="2200" b="1" kern="12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dsp:txBody>
      <dsp:txXfrm>
        <a:off x="439579" y="209425"/>
        <a:ext cx="7259211" cy="662428"/>
      </dsp:txXfrm>
    </dsp:sp>
    <dsp:sp modelId="{CEA6239D-1859-44C8-8CD9-01589DE31F17}">
      <dsp:nvSpPr>
        <dsp:cNvPr id="0" name=""/>
        <dsp:cNvSpPr/>
      </dsp:nvSpPr>
      <dsp:spPr>
        <a:xfrm>
          <a:off x="0" y="1651509"/>
          <a:ext cx="8082754" cy="226800"/>
        </a:xfrm>
        <a:prstGeom prst="rect">
          <a:avLst/>
        </a:prstGeom>
        <a:solidFill>
          <a:schemeClr val="lt1">
            <a:alpha val="90000"/>
            <a:hueOff val="0"/>
            <a:satOff val="0"/>
            <a:lumOff val="0"/>
            <a:alphaOff val="0"/>
          </a:schemeClr>
        </a:solidFill>
        <a:ln w="9525" cap="flat" cmpd="sng" algn="ctr">
          <a:solidFill>
            <a:schemeClr val="accent5">
              <a:hueOff val="-2483469"/>
              <a:satOff val="9953"/>
              <a:lumOff val="215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0580D66-F499-474A-B205-AC53884C567A}">
      <dsp:nvSpPr>
        <dsp:cNvPr id="0" name=""/>
        <dsp:cNvSpPr/>
      </dsp:nvSpPr>
      <dsp:spPr>
        <a:xfrm>
          <a:off x="403743" y="1050249"/>
          <a:ext cx="7330883" cy="734100"/>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856" tIns="0" rIns="213856" bIns="0" numCol="1" spcCol="1270" anchor="ctr" anchorCtr="0">
          <a:noAutofit/>
        </a:bodyPr>
        <a:lstStyle/>
        <a:p>
          <a:pPr marL="0" lvl="0" indent="0" algn="l" defTabSz="889000">
            <a:lnSpc>
              <a:spcPct val="90000"/>
            </a:lnSpc>
            <a:spcBef>
              <a:spcPct val="0"/>
            </a:spcBef>
            <a:spcAft>
              <a:spcPct val="35000"/>
            </a:spcAft>
            <a:buNone/>
          </a:pPr>
          <a:r>
            <a:rPr lang="ja-JP" altLang="en-US" sz="2000" b="1" kern="1200" dirty="0">
              <a:latin typeface="ＤＦＰ中太丸ゴシック体" panose="020F0700010101010101" pitchFamily="50" charset="-128"/>
              <a:ea typeface="ＤＦＰ中太丸ゴシック体" panose="020F0700010101010101" pitchFamily="50" charset="-128"/>
            </a:rPr>
            <a:t>含有量は、必ずしも均一でなく、いちどに摂取すると健康被害を生じるおそれがある量が含まれている場合がある</a:t>
          </a:r>
          <a:endParaRPr kumimoji="1" lang="ja-JP" altLang="en-US" sz="2200" b="1" kern="12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dsp:txBody>
      <dsp:txXfrm>
        <a:off x="439579" y="1086085"/>
        <a:ext cx="7259211" cy="662428"/>
      </dsp:txXfrm>
    </dsp:sp>
    <dsp:sp modelId="{9789A401-76CF-4B7A-B581-1813EF21F36A}">
      <dsp:nvSpPr>
        <dsp:cNvPr id="0" name=""/>
        <dsp:cNvSpPr/>
      </dsp:nvSpPr>
      <dsp:spPr>
        <a:xfrm>
          <a:off x="0" y="2528170"/>
          <a:ext cx="8082754" cy="2268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28ED868-2AAC-4045-96BA-EBC02B624EBA}">
      <dsp:nvSpPr>
        <dsp:cNvPr id="0" name=""/>
        <dsp:cNvSpPr/>
      </dsp:nvSpPr>
      <dsp:spPr>
        <a:xfrm>
          <a:off x="403743" y="1926909"/>
          <a:ext cx="7330883" cy="73410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856" tIns="0" rIns="213856" bIns="0" numCol="1" spcCol="1270" anchor="ctr" anchorCtr="0">
          <a:noAutofit/>
        </a:bodyPr>
        <a:lstStyle/>
        <a:p>
          <a:pPr marL="0" lvl="0" indent="0" algn="l" defTabSz="977900">
            <a:lnSpc>
              <a:spcPct val="90000"/>
            </a:lnSpc>
            <a:spcBef>
              <a:spcPct val="0"/>
            </a:spcBef>
            <a:spcAft>
              <a:spcPct val="35000"/>
            </a:spcAft>
            <a:buNone/>
          </a:pPr>
          <a:r>
            <a:rPr lang="ja-JP" altLang="en-US" sz="2200" b="1" kern="1200" dirty="0">
              <a:latin typeface="ＤＦＰ中太丸ゴシック体" panose="020F0700010101010101" pitchFamily="50" charset="-128"/>
              <a:ea typeface="ＤＦＰ中太丸ゴシック体" panose="020F0700010101010101" pitchFamily="50" charset="-128"/>
            </a:rPr>
            <a:t>不衛生な場所や方法で製造されている場合がある</a:t>
          </a:r>
          <a:endParaRPr kumimoji="1" lang="ja-JP" altLang="en-US" sz="2200" b="1" kern="12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dsp:txBody>
      <dsp:txXfrm>
        <a:off x="439579" y="1962745"/>
        <a:ext cx="7259211" cy="662428"/>
      </dsp:txXfrm>
    </dsp:sp>
    <dsp:sp modelId="{78BE64E4-290A-4D01-BB71-3AA3B4FAA3BF}">
      <dsp:nvSpPr>
        <dsp:cNvPr id="0" name=""/>
        <dsp:cNvSpPr/>
      </dsp:nvSpPr>
      <dsp:spPr>
        <a:xfrm>
          <a:off x="0" y="3404150"/>
          <a:ext cx="8082754" cy="226800"/>
        </a:xfrm>
        <a:prstGeom prst="rect">
          <a:avLst/>
        </a:prstGeom>
        <a:solidFill>
          <a:schemeClr val="lt1">
            <a:alpha val="90000"/>
            <a:hueOff val="0"/>
            <a:satOff val="0"/>
            <a:lumOff val="0"/>
            <a:alphaOff val="0"/>
          </a:schemeClr>
        </a:solidFill>
        <a:ln w="9525" cap="flat" cmpd="sng" algn="ctr">
          <a:solidFill>
            <a:schemeClr val="accent5">
              <a:hueOff val="-7450407"/>
              <a:satOff val="29858"/>
              <a:lumOff val="647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865286D-40A1-45C1-848D-9CF0901AB6D6}">
      <dsp:nvSpPr>
        <dsp:cNvPr id="0" name=""/>
        <dsp:cNvSpPr/>
      </dsp:nvSpPr>
      <dsp:spPr>
        <a:xfrm>
          <a:off x="403743" y="2803570"/>
          <a:ext cx="7330883" cy="733420"/>
        </a:xfrm>
        <a:prstGeom prst="roundRect">
          <a:avLst/>
        </a:prstGeom>
        <a:gradFill rotWithShape="0">
          <a:gsLst>
            <a:gs pos="0">
              <a:srgbClr val="FF00FF"/>
            </a:gs>
            <a:gs pos="80000">
              <a:srgbClr val="FF66CC"/>
            </a:gs>
            <a:gs pos="100000">
              <a:srgbClr val="FF66CC"/>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856" tIns="0" rIns="213856"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ja-JP" altLang="en-US" sz="2200" b="1" kern="1200" dirty="0">
              <a:latin typeface="ＤＦＰ中太丸ゴシック体" panose="020F0700010101010101" pitchFamily="50" charset="-128"/>
              <a:ea typeface="ＤＦＰ中太丸ゴシック体" panose="020F0700010101010101" pitchFamily="50" charset="-128"/>
            </a:rPr>
            <a:t>有害な不純物等が含まれている可能性がある</a:t>
          </a:r>
        </a:p>
      </dsp:txBody>
      <dsp:txXfrm>
        <a:off x="439546" y="2839373"/>
        <a:ext cx="7259277" cy="661814"/>
      </dsp:txXfrm>
    </dsp:sp>
    <dsp:sp modelId="{F828F63E-5E79-44C6-8DF4-31F4FEF0DE77}">
      <dsp:nvSpPr>
        <dsp:cNvPr id="0" name=""/>
        <dsp:cNvSpPr/>
      </dsp:nvSpPr>
      <dsp:spPr>
        <a:xfrm>
          <a:off x="0" y="4280130"/>
          <a:ext cx="8082754" cy="2268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F5762D4-10C8-47E0-9476-EAE8645A2BB2}">
      <dsp:nvSpPr>
        <dsp:cNvPr id="0" name=""/>
        <dsp:cNvSpPr/>
      </dsp:nvSpPr>
      <dsp:spPr>
        <a:xfrm>
          <a:off x="403743" y="3679550"/>
          <a:ext cx="7330883" cy="73342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856" tIns="0" rIns="213856" bIns="0" numCol="1" spcCol="1270" anchor="ctr" anchorCtr="0">
          <a:noAutofit/>
        </a:bodyPr>
        <a:lstStyle/>
        <a:p>
          <a:pPr marL="0" lvl="0" indent="0" algn="l" defTabSz="977900">
            <a:lnSpc>
              <a:spcPct val="90000"/>
            </a:lnSpc>
            <a:spcBef>
              <a:spcPct val="0"/>
            </a:spcBef>
            <a:spcAft>
              <a:spcPct val="35000"/>
            </a:spcAft>
            <a:buNone/>
          </a:pPr>
          <a:r>
            <a:rPr kumimoji="1" lang="ja-JP" altLang="en-US" sz="2200" b="1" kern="1200" dirty="0">
              <a:solidFill>
                <a:schemeClr val="bg1"/>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危険ドラッグ、「一部の健康食品」への添加</a:t>
          </a:r>
        </a:p>
      </dsp:txBody>
      <dsp:txXfrm>
        <a:off x="439546" y="3715353"/>
        <a:ext cx="7259277" cy="6618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77CD9-B448-4B84-B9FF-28608AB68617}">
      <dsp:nvSpPr>
        <dsp:cNvPr id="0" name=""/>
        <dsp:cNvSpPr/>
      </dsp:nvSpPr>
      <dsp:spPr>
        <a:xfrm>
          <a:off x="0" y="752317"/>
          <a:ext cx="8520252" cy="863999"/>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0D21BDE-BFBA-411F-9597-35EED3635CFE}">
      <dsp:nvSpPr>
        <dsp:cNvPr id="0" name=""/>
        <dsp:cNvSpPr/>
      </dsp:nvSpPr>
      <dsp:spPr>
        <a:xfrm>
          <a:off x="179998" y="216024"/>
          <a:ext cx="8142013" cy="68399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5432" tIns="0" rIns="225432" bIns="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①情報発信者のターゲットにされていないか？</a:t>
          </a:r>
        </a:p>
      </dsp:txBody>
      <dsp:txXfrm>
        <a:off x="213388" y="249414"/>
        <a:ext cx="8075233" cy="617219"/>
      </dsp:txXfrm>
    </dsp:sp>
    <dsp:sp modelId="{CEA6239D-1859-44C8-8CD9-01589DE31F17}">
      <dsp:nvSpPr>
        <dsp:cNvPr id="0" name=""/>
        <dsp:cNvSpPr/>
      </dsp:nvSpPr>
      <dsp:spPr>
        <a:xfrm>
          <a:off x="0" y="2325027"/>
          <a:ext cx="8520252" cy="863999"/>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0580D66-F499-474A-B205-AC53884C567A}">
      <dsp:nvSpPr>
        <dsp:cNvPr id="0" name=""/>
        <dsp:cNvSpPr/>
      </dsp:nvSpPr>
      <dsp:spPr>
        <a:xfrm>
          <a:off x="180000" y="1748275"/>
          <a:ext cx="8120603" cy="683999"/>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5432" tIns="0" rIns="225432" bIns="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②情報に省略されている内容がないか？</a:t>
          </a:r>
        </a:p>
      </dsp:txBody>
      <dsp:txXfrm>
        <a:off x="213390" y="1781665"/>
        <a:ext cx="8053823" cy="617219"/>
      </dsp:txXfrm>
    </dsp:sp>
    <dsp:sp modelId="{9789A401-76CF-4B7A-B581-1813EF21F36A}">
      <dsp:nvSpPr>
        <dsp:cNvPr id="0" name=""/>
        <dsp:cNvSpPr/>
      </dsp:nvSpPr>
      <dsp:spPr>
        <a:xfrm>
          <a:off x="0" y="3838218"/>
          <a:ext cx="8520252" cy="863999"/>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28ED868-2AAC-4045-96BA-EBC02B624EBA}">
      <dsp:nvSpPr>
        <dsp:cNvPr id="0" name=""/>
        <dsp:cNvSpPr/>
      </dsp:nvSpPr>
      <dsp:spPr>
        <a:xfrm>
          <a:off x="179999" y="3284961"/>
          <a:ext cx="8104649" cy="683999"/>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5432" tIns="0" rIns="225432" bIns="0" numCol="1" spcCol="1270" anchor="ctr" anchorCtr="0">
          <a:noAutofit/>
        </a:bodyPr>
        <a:lstStyle/>
        <a:p>
          <a:pPr marL="0" lvl="0" indent="0" algn="l" defTabSz="1244600">
            <a:lnSpc>
              <a:spcPct val="90000"/>
            </a:lnSpc>
            <a:spcBef>
              <a:spcPct val="0"/>
            </a:spcBef>
            <a:spcAft>
              <a:spcPct val="35000"/>
            </a:spcAft>
            <a:buNone/>
          </a:pPr>
          <a:r>
            <a:rPr kumimoji="1" lang="ja-JP" altLang="en-US" sz="2800" b="0" kern="12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③なぜ、この情報が発信されたのか？</a:t>
          </a:r>
        </a:p>
      </dsp:txBody>
      <dsp:txXfrm>
        <a:off x="213389" y="3318351"/>
        <a:ext cx="8037869" cy="61721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4277631" cy="336951"/>
          </a:xfrm>
          <a:prstGeom prst="rect">
            <a:avLst/>
          </a:prstGeom>
        </p:spPr>
        <p:txBody>
          <a:bodyPr vert="horz" lIns="91427" tIns="45714" rIns="91427" bIns="457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9531" y="3"/>
            <a:ext cx="4277630" cy="336951"/>
          </a:xfrm>
          <a:prstGeom prst="rect">
            <a:avLst/>
          </a:prstGeom>
        </p:spPr>
        <p:txBody>
          <a:bodyPr vert="horz" lIns="91427" tIns="45714" rIns="91427" bIns="45714" rtlCol="0"/>
          <a:lstStyle>
            <a:lvl1pPr algn="r">
              <a:defRPr sz="1200"/>
            </a:lvl1pPr>
          </a:lstStyle>
          <a:p>
            <a:fld id="{399DBB1A-AACA-49D5-8793-4AFC709B1295}" type="datetimeFigureOut">
              <a:rPr kumimoji="1" lang="ja-JP" altLang="en-US" smtClean="0"/>
              <a:t>2017/12/1</a:t>
            </a:fld>
            <a:endParaRPr kumimoji="1" lang="ja-JP" altLang="en-US"/>
          </a:p>
        </p:txBody>
      </p:sp>
      <p:sp>
        <p:nvSpPr>
          <p:cNvPr id="4" name="フッター プレースホルダー 3"/>
          <p:cNvSpPr>
            <a:spLocks noGrp="1"/>
          </p:cNvSpPr>
          <p:nvPr>
            <p:ph type="ftr" sz="quarter" idx="2"/>
          </p:nvPr>
        </p:nvSpPr>
        <p:spPr>
          <a:xfrm>
            <a:off x="4" y="6397729"/>
            <a:ext cx="4277631" cy="336950"/>
          </a:xfrm>
          <a:prstGeom prst="rect">
            <a:avLst/>
          </a:prstGeom>
        </p:spPr>
        <p:txBody>
          <a:bodyPr vert="horz" lIns="91427" tIns="45714" rIns="91427" bIns="457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9531" y="6397729"/>
            <a:ext cx="4277630" cy="336950"/>
          </a:xfrm>
          <a:prstGeom prst="rect">
            <a:avLst/>
          </a:prstGeom>
        </p:spPr>
        <p:txBody>
          <a:bodyPr vert="horz" lIns="91427" tIns="45714" rIns="91427" bIns="45714" rtlCol="0" anchor="b"/>
          <a:lstStyle>
            <a:lvl1pPr algn="r">
              <a:defRPr sz="1200"/>
            </a:lvl1pPr>
          </a:lstStyle>
          <a:p>
            <a:fld id="{8841E3ED-279F-4DC2-8895-BEF9D33BF1AB}" type="slidenum">
              <a:rPr kumimoji="1" lang="ja-JP" altLang="en-US" smtClean="0"/>
              <a:t>‹#›</a:t>
            </a:fld>
            <a:endParaRPr kumimoji="1" lang="ja-JP" altLang="en-US"/>
          </a:p>
        </p:txBody>
      </p:sp>
    </p:spTree>
    <p:extLst>
      <p:ext uri="{BB962C8B-B14F-4D97-AF65-F5344CB8AC3E}">
        <p14:creationId xmlns:p14="http://schemas.microsoft.com/office/powerpoint/2010/main" val="2880617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1"/>
            <a:ext cx="4276779" cy="336788"/>
          </a:xfrm>
          <a:prstGeom prst="rect">
            <a:avLst/>
          </a:prstGeom>
        </p:spPr>
        <p:txBody>
          <a:bodyPr vert="horz" lIns="91427" tIns="45714" rIns="91427"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0429" y="1"/>
            <a:ext cx="4276779" cy="336788"/>
          </a:xfrm>
          <a:prstGeom prst="rect">
            <a:avLst/>
          </a:prstGeom>
        </p:spPr>
        <p:txBody>
          <a:bodyPr vert="horz" lIns="91427" tIns="45714" rIns="91427" bIns="45714" rtlCol="0"/>
          <a:lstStyle>
            <a:lvl1pPr algn="r">
              <a:defRPr sz="1200"/>
            </a:lvl1pPr>
          </a:lstStyle>
          <a:p>
            <a:fld id="{F881C301-174C-4537-8BFC-0BF78AF5BAA1}" type="datetimeFigureOut">
              <a:rPr kumimoji="1" lang="ja-JP" altLang="en-US" smtClean="0"/>
              <a:t>2017/12/1</a:t>
            </a:fld>
            <a:endParaRPr kumimoji="1" lang="ja-JP" altLang="en-US"/>
          </a:p>
        </p:txBody>
      </p:sp>
      <p:sp>
        <p:nvSpPr>
          <p:cNvPr id="4" name="スライド イメージ プレースホルダー 3"/>
          <p:cNvSpPr>
            <a:spLocks noGrp="1" noRot="1" noChangeAspect="1"/>
          </p:cNvSpPr>
          <p:nvPr>
            <p:ph type="sldImg" idx="2"/>
          </p:nvPr>
        </p:nvSpPr>
        <p:spPr>
          <a:xfrm>
            <a:off x="3249613" y="504825"/>
            <a:ext cx="3370262" cy="2527300"/>
          </a:xfrm>
          <a:prstGeom prst="rect">
            <a:avLst/>
          </a:prstGeom>
          <a:noFill/>
          <a:ln w="12700">
            <a:solidFill>
              <a:prstClr val="black"/>
            </a:solidFill>
          </a:ln>
        </p:spPr>
        <p:txBody>
          <a:bodyPr vert="horz" lIns="91427" tIns="45714" rIns="91427" bIns="45714" rtlCol="0" anchor="ctr"/>
          <a:lstStyle/>
          <a:p>
            <a:endParaRPr lang="ja-JP" altLang="en-US"/>
          </a:p>
        </p:txBody>
      </p:sp>
      <p:sp>
        <p:nvSpPr>
          <p:cNvPr id="5" name="ノート プレースホルダー 4"/>
          <p:cNvSpPr>
            <a:spLocks noGrp="1"/>
          </p:cNvSpPr>
          <p:nvPr>
            <p:ph type="body" sz="quarter" idx="3"/>
          </p:nvPr>
        </p:nvSpPr>
        <p:spPr>
          <a:xfrm>
            <a:off x="986950" y="3199487"/>
            <a:ext cx="7895590" cy="3031094"/>
          </a:xfrm>
          <a:prstGeom prst="rect">
            <a:avLst/>
          </a:prstGeom>
        </p:spPr>
        <p:txBody>
          <a:bodyPr vert="horz" lIns="91427" tIns="45714" rIns="91427"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6397806"/>
            <a:ext cx="4276779" cy="336788"/>
          </a:xfrm>
          <a:prstGeom prst="rect">
            <a:avLst/>
          </a:prstGeom>
        </p:spPr>
        <p:txBody>
          <a:bodyPr vert="horz" lIns="91427" tIns="45714" rIns="91427"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0429" y="6397806"/>
            <a:ext cx="4276779" cy="336788"/>
          </a:xfrm>
          <a:prstGeom prst="rect">
            <a:avLst/>
          </a:prstGeom>
        </p:spPr>
        <p:txBody>
          <a:bodyPr vert="horz" lIns="91427" tIns="45714" rIns="91427" bIns="45714" rtlCol="0" anchor="b"/>
          <a:lstStyle>
            <a:lvl1pPr algn="r">
              <a:defRPr sz="1200"/>
            </a:lvl1pPr>
          </a:lstStyle>
          <a:p>
            <a:fld id="{FF287CCC-FE16-4EFC-B60A-9F5EB7AEAC27}" type="slidenum">
              <a:rPr kumimoji="1" lang="ja-JP" altLang="en-US" smtClean="0"/>
              <a:t>‹#›</a:t>
            </a:fld>
            <a:endParaRPr kumimoji="1" lang="ja-JP" altLang="en-US"/>
          </a:p>
        </p:txBody>
      </p:sp>
    </p:spTree>
    <p:extLst>
      <p:ext uri="{BB962C8B-B14F-4D97-AF65-F5344CB8AC3E}">
        <p14:creationId xmlns:p14="http://schemas.microsoft.com/office/powerpoint/2010/main" val="4294403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今日は薬物乱用防止啓発活動「</a:t>
            </a:r>
            <a:r>
              <a:rPr kumimoji="1" lang="en-US" altLang="ja-JP" dirty="0"/>
              <a:t>STOP! </a:t>
            </a:r>
            <a:r>
              <a:rPr kumimoji="1" lang="ja-JP" altLang="en-US" dirty="0"/>
              <a:t>危険ドラッグ」として、重篤な事件事故によって社会問題ともなっている「危険ドラッグ」についてお話しします。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1</a:t>
            </a:fld>
            <a:endParaRPr kumimoji="1" lang="ja-JP" altLang="en-US"/>
          </a:p>
        </p:txBody>
      </p:sp>
    </p:spTree>
    <p:extLst>
      <p:ext uri="{BB962C8B-B14F-4D97-AF65-F5344CB8AC3E}">
        <p14:creationId xmlns:p14="http://schemas.microsoft.com/office/powerpoint/2010/main" val="1170498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さらに平成２６年１２月１７日の一部改正により、厚生労働大臣が「指定薬物と同等以上に有害な疑いがある」と認めた場合、その販売禁止や広告中止等を命令できるとともに、その薬物の名称や形状、包装等から同一と認められる製品についても、製造・輸入・販売・譲り渡し・広告などを禁止できることに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10</a:t>
            </a:fld>
            <a:endParaRPr kumimoji="1" lang="ja-JP" altLang="en-US"/>
          </a:p>
        </p:txBody>
      </p:sp>
    </p:spTree>
    <p:extLst>
      <p:ext uri="{BB962C8B-B14F-4D97-AF65-F5344CB8AC3E}">
        <p14:creationId xmlns:p14="http://schemas.microsoft.com/office/powerpoint/2010/main" val="2801695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さて危険ドラッグの販売形態ですが、麻薬や覚醒剤によく似た合成薬物を植物片に混ぜたり、水溶液で溶かして液体にしたり、粉末にしたりしたものがあります。　</a:t>
            </a:r>
            <a:endParaRPr kumimoji="1" lang="en-US" altLang="ja-JP" dirty="0"/>
          </a:p>
          <a:p>
            <a:r>
              <a:rPr kumimoji="1" lang="ja-JP" altLang="en-US" dirty="0"/>
              <a:t>麻薬や覚醒剤の化学構造のほんの一部を変えることで、「麻薬や覚醒剤ではない」とされてきましたが、実は麻薬や覚醒剤と同様の作用をもたらす、非常に危険な成分が含まれており、その上、化学構造を変えたことにより、麻薬や覚醒剤以上に危険になっている場合があるのでより注意が必要です。画面の危険ドラッグは、</a:t>
            </a:r>
          </a:p>
          <a:p>
            <a:r>
              <a:rPr kumimoji="1" lang="ja-JP" altLang="en-US" dirty="0"/>
              <a:t>①ハーブ系薬物</a:t>
            </a:r>
          </a:p>
          <a:p>
            <a:r>
              <a:rPr kumimoji="1" lang="ja-JP" altLang="en-US" dirty="0"/>
              <a:t>　　大麻や麻薬に類似する化学物質等をハーブに付着させたものでお香、ハーブ等として吸引目的で販売</a:t>
            </a:r>
          </a:p>
          <a:p>
            <a:r>
              <a:rPr kumimoji="1" lang="ja-JP" altLang="en-US" dirty="0"/>
              <a:t>②アロマ系薬物</a:t>
            </a:r>
          </a:p>
          <a:p>
            <a:r>
              <a:rPr kumimoji="1" lang="ja-JP" altLang="en-US" dirty="0"/>
              <a:t>　　アロマセラピー用と称して、偽って販売するもの</a:t>
            </a:r>
          </a:p>
          <a:p>
            <a:r>
              <a:rPr kumimoji="1" lang="ja-JP" altLang="en-US" dirty="0"/>
              <a:t>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11</a:t>
            </a:fld>
            <a:endParaRPr kumimoji="1" lang="ja-JP" altLang="en-US"/>
          </a:p>
        </p:txBody>
      </p:sp>
    </p:spTree>
    <p:extLst>
      <p:ext uri="{BB962C8B-B14F-4D97-AF65-F5344CB8AC3E}">
        <p14:creationId xmlns:p14="http://schemas.microsoft.com/office/powerpoint/2010/main" val="592724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危険ドラッグの販売形態としては他にも、</a:t>
            </a:r>
          </a:p>
          <a:p>
            <a:r>
              <a:rPr kumimoji="1" lang="ja-JP" altLang="en-US" dirty="0"/>
              <a:t>③植物系薬物</a:t>
            </a:r>
          </a:p>
          <a:p>
            <a:r>
              <a:rPr kumimoji="1" lang="ja-JP" altLang="en-US" dirty="0"/>
              <a:t>　　幻覚や興奮作用を示す成分を含む植物の種子、葉等の乾燥品、抽出物や樹脂状などの植物を起源とするもの</a:t>
            </a:r>
          </a:p>
          <a:p>
            <a:r>
              <a:rPr kumimoji="1" lang="ja-JP" altLang="en-US" dirty="0"/>
              <a:t>④試薬系薬物</a:t>
            </a:r>
          </a:p>
          <a:p>
            <a:r>
              <a:rPr kumimoji="1" lang="ja-JP" altLang="en-US" dirty="0"/>
              <a:t>　　麻薬や覚醒剤等と化学構造が類似した物質等を実験用化学試薬の名目で販売するもの</a:t>
            </a:r>
          </a:p>
          <a:p>
            <a:r>
              <a:rPr kumimoji="1" lang="ja-JP" altLang="en-US" dirty="0"/>
              <a:t>⑤ビデオクリーナー系薬物</a:t>
            </a:r>
          </a:p>
          <a:p>
            <a:r>
              <a:rPr kumimoji="1" lang="ja-JP" altLang="en-US" dirty="0"/>
              <a:t>　　亜硝酸エステルを成分として、芳香剤・ビデオクリーナー等の名目で販売されるもの</a:t>
            </a:r>
          </a:p>
          <a:p>
            <a:r>
              <a:rPr kumimoji="1" lang="ja-JP" altLang="en-US" dirty="0"/>
              <a:t>⑥飲食物系薬物</a:t>
            </a:r>
          </a:p>
          <a:p>
            <a:r>
              <a:rPr kumimoji="1" lang="ja-JP" altLang="en-US" dirty="0"/>
              <a:t>　　主にカプセル、錠剤等の形態でダイエット、アレルギー対策用などと称して販売されるが、実際は幻覚・興奮等を目的とするもの</a:t>
            </a:r>
          </a:p>
          <a:p>
            <a:r>
              <a:rPr kumimoji="1" lang="ja-JP" altLang="en-US" dirty="0"/>
              <a:t>⑦その他</a:t>
            </a:r>
          </a:p>
          <a:p>
            <a:r>
              <a:rPr kumimoji="1" lang="ja-JP" altLang="en-US" dirty="0"/>
              <a:t>　　バスソルト等の入浴剤と称して販売されるもの等</a:t>
            </a:r>
          </a:p>
          <a:p>
            <a:r>
              <a:rPr kumimoji="1" lang="ja-JP" altLang="en-US" dirty="0"/>
              <a:t>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12</a:t>
            </a:fld>
            <a:endParaRPr kumimoji="1" lang="ja-JP" altLang="en-US"/>
          </a:p>
        </p:txBody>
      </p:sp>
    </p:spTree>
    <p:extLst>
      <p:ext uri="{BB962C8B-B14F-4D97-AF65-F5344CB8AC3E}">
        <p14:creationId xmlns:p14="http://schemas.microsoft.com/office/powerpoint/2010/main" val="3337728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危険ドラッグに混ぜられている場合もある大麻については、成分である</a:t>
            </a:r>
            <a:r>
              <a:rPr kumimoji="1" lang="en-US" altLang="ja-JP" dirty="0"/>
              <a:t>THC</a:t>
            </a:r>
            <a:r>
              <a:rPr kumimoji="1" lang="ja-JP" altLang="en-US" dirty="0"/>
              <a:t>による中枢作用が持続的で精神障害を誘発するとされており、法律（大麻取締法）で禁止されています。</a:t>
            </a:r>
          </a:p>
          <a:p>
            <a:r>
              <a:rPr kumimoji="1" lang="ja-JP" altLang="en-US" dirty="0"/>
              <a:t>なお、種子についても大麻（マリファナ）栽培免許を所持しない者が発芽させると犯罪となり罰則が科せられます。</a:t>
            </a:r>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13</a:t>
            </a:fld>
            <a:endParaRPr kumimoji="1" lang="ja-JP" altLang="en-US"/>
          </a:p>
        </p:txBody>
      </p:sp>
    </p:spTree>
    <p:extLst>
      <p:ext uri="{BB962C8B-B14F-4D97-AF65-F5344CB8AC3E}">
        <p14:creationId xmlns:p14="http://schemas.microsoft.com/office/powerpoint/2010/main" val="2469128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さらに、大麻については世界を見渡すと医療用大麻が合法化されている国も一部にありますが、日本を含め多くの国で非合法とされています。</a:t>
            </a:r>
          </a:p>
          <a:p>
            <a:r>
              <a:rPr kumimoji="1" lang="ja-JP" altLang="en-US" dirty="0"/>
              <a:t>また、日本人として注意していただきたいのは、国外犯処罰規定といって、平成</a:t>
            </a:r>
            <a:r>
              <a:rPr kumimoji="1" lang="en-US" altLang="ja-JP" dirty="0"/>
              <a:t>3</a:t>
            </a:r>
            <a:r>
              <a:rPr kumimoji="1" lang="ja-JP" altLang="en-US" dirty="0"/>
              <a:t>年、大麻取締法の改正が行われ、日本国外にて　大麻輸出入・栽培・譲渡し・譲受け・所持等の行為を行った者についても、日本の法律による処罰対象と（</a:t>
            </a:r>
            <a:r>
              <a:rPr kumimoji="1" lang="en-US" altLang="ja-JP" dirty="0"/>
              <a:t>24</a:t>
            </a:r>
            <a:r>
              <a:rPr kumimoji="1" lang="ja-JP" altLang="en-US" dirty="0"/>
              <a:t>条の</a:t>
            </a:r>
            <a:r>
              <a:rPr kumimoji="1" lang="en-US" altLang="ja-JP" dirty="0"/>
              <a:t>8</a:t>
            </a:r>
            <a:r>
              <a:rPr kumimoji="1" lang="ja-JP" altLang="en-US" dirty="0"/>
              <a:t>）なっている</a:t>
            </a:r>
          </a:p>
          <a:p>
            <a:r>
              <a:rPr kumimoji="1" lang="ja-JP" altLang="en-US" dirty="0"/>
              <a:t>ことをしっかり知っておいて下さい。</a:t>
            </a:r>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14</a:t>
            </a:fld>
            <a:endParaRPr kumimoji="1" lang="ja-JP" altLang="en-US"/>
          </a:p>
        </p:txBody>
      </p:sp>
    </p:spTree>
    <p:extLst>
      <p:ext uri="{BB962C8B-B14F-4D97-AF65-F5344CB8AC3E}">
        <p14:creationId xmlns:p14="http://schemas.microsoft.com/office/powerpoint/2010/main" val="3122843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危険ドラッグに含まれる代表的な合成薬物には大きく</a:t>
            </a:r>
            <a:r>
              <a:rPr kumimoji="1" lang="en-US" altLang="ja-JP" dirty="0"/>
              <a:t>3</a:t>
            </a:r>
            <a:r>
              <a:rPr kumimoji="1" lang="ja-JP" altLang="en-US" dirty="0" err="1"/>
              <a:t>つの</a:t>
            </a:r>
            <a:r>
              <a:rPr kumimoji="1" lang="ja-JP" altLang="en-US" dirty="0"/>
              <a:t>系統があり、</a:t>
            </a:r>
            <a:r>
              <a:rPr kumimoji="1" lang="en-US" altLang="ja-JP" dirty="0"/>
              <a:t>1</a:t>
            </a:r>
            <a:r>
              <a:rPr kumimoji="1" lang="ja-JP" altLang="en-US" dirty="0"/>
              <a:t>つは「合成カンナビノイド系」といって、大麻の主成分の化学構造に類似する系統の薬物が使用されたもので、主に乾燥植物片から検出されています。</a:t>
            </a:r>
          </a:p>
          <a:p>
            <a:r>
              <a:rPr kumimoji="1" lang="en-US" altLang="ja-JP" dirty="0"/>
              <a:t>2</a:t>
            </a:r>
            <a:r>
              <a:rPr kumimoji="1" lang="ja-JP" altLang="en-US" dirty="0"/>
              <a:t>は「フェネチルアミン系」、</a:t>
            </a:r>
            <a:r>
              <a:rPr kumimoji="1" lang="en-US" altLang="ja-JP" dirty="0"/>
              <a:t>3</a:t>
            </a:r>
            <a:r>
              <a:rPr kumimoji="1" lang="ja-JP" altLang="en-US" dirty="0"/>
              <a:t>は「カチノン系」と呼ばれるもので、覚醒剤の化学構造に類似し主に液体や粉末から検出されて</a:t>
            </a:r>
            <a:r>
              <a:rPr kumimoji="1" lang="ja-JP" altLang="en-US" dirty="0" err="1"/>
              <a:t>い</a:t>
            </a:r>
            <a:endParaRPr kumimoji="1" lang="ja-JP" altLang="en-US" dirty="0"/>
          </a:p>
          <a:p>
            <a:r>
              <a:rPr kumimoji="1" lang="ja-JP" altLang="en-US" dirty="0"/>
              <a:t>ます。</a:t>
            </a:r>
          </a:p>
          <a:p>
            <a:r>
              <a:rPr kumimoji="1" lang="ja-JP" altLang="en-US" dirty="0"/>
              <a:t>「フェネチルアミン系」についてはリタリンの乱用問題などが記憶に新しいと思います。また、「カチノン系」はアンフェタミン骨格にケト基が付いたもので、脂溶性が低くなるため、血液脳関門を通過しにくくなり、中枢神経作用は落ち、アンフェタミンなどと比べると覚醒効果は低くなりますが、安価に製造できることから費用対効果は大きいとして多く出回ったことから包括指定されました。</a:t>
            </a:r>
          </a:p>
          <a:p>
            <a:r>
              <a:rPr kumimoji="1" lang="ja-JP" altLang="en-US" dirty="0"/>
              <a:t>「合成カンナビノイド系」については次のスライドで説明します。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15</a:t>
            </a:fld>
            <a:endParaRPr kumimoji="1" lang="ja-JP" altLang="en-US"/>
          </a:p>
        </p:txBody>
      </p:sp>
    </p:spTree>
    <p:extLst>
      <p:ext uri="{BB962C8B-B14F-4D97-AF65-F5344CB8AC3E}">
        <p14:creationId xmlns:p14="http://schemas.microsoft.com/office/powerpoint/2010/main" val="3795022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合成カンナビノイド系」は大麻成分に似て類似した効果を持ち、大麻より安価に入手でき、スクリーニング検査では検出できなかったり、比較的簡単に構造を変えた薬物を合成できるため、規制対象外の新物質が次々現れる「イタチごっこ」が続いたことから、包括指定の</a:t>
            </a:r>
            <a:r>
              <a:rPr kumimoji="1" lang="en-US" altLang="ja-JP" dirty="0"/>
              <a:t>1</a:t>
            </a:r>
            <a:r>
              <a:rPr kumimoji="1" lang="ja-JP" altLang="en-US" dirty="0"/>
              <a:t>号となりました。（</a:t>
            </a:r>
            <a:r>
              <a:rPr kumimoji="1" lang="en-US" altLang="ja-JP" dirty="0"/>
              <a:t>775</a:t>
            </a:r>
            <a:r>
              <a:rPr kumimoji="1" lang="ja-JP" altLang="en-US" dirty="0"/>
              <a:t>－</a:t>
            </a:r>
            <a:r>
              <a:rPr kumimoji="1" lang="en-US" altLang="ja-JP" dirty="0"/>
              <a:t>3</a:t>
            </a:r>
            <a:r>
              <a:rPr kumimoji="1" lang="ja-JP" altLang="en-US" dirty="0"/>
              <a:t>（麻薬）＝</a:t>
            </a:r>
            <a:r>
              <a:rPr kumimoji="1" lang="en-US" altLang="ja-JP" dirty="0"/>
              <a:t>77</a:t>
            </a:r>
            <a:r>
              <a:rPr kumimoji="1" lang="ja-JP" altLang="en-US" dirty="0"/>
              <a:t>２物質）</a:t>
            </a:r>
          </a:p>
          <a:p>
            <a:r>
              <a:rPr kumimoji="1" lang="ja-JP" altLang="en-US" dirty="0"/>
              <a:t>このような合成カンナビノイドは薬理作用・毒性が不明なものが多く、大麻よりもはるかに危険なものとされています。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16</a:t>
            </a:fld>
            <a:endParaRPr kumimoji="1" lang="ja-JP" altLang="en-US"/>
          </a:p>
        </p:txBody>
      </p:sp>
    </p:spTree>
    <p:extLst>
      <p:ext uri="{BB962C8B-B14F-4D97-AF65-F5344CB8AC3E}">
        <p14:creationId xmlns:p14="http://schemas.microsoft.com/office/powerpoint/2010/main" val="2705334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これは、その吸引によって、１都４県で２週間あまりの内に９名を死亡させた「ハートショット」と呼ばれる製品で、致死率が非常に高い強力な「危険ドラッグ」です。</a:t>
            </a:r>
          </a:p>
          <a:p>
            <a:r>
              <a:rPr kumimoji="1" lang="ja-JP" altLang="en-US" dirty="0"/>
              <a:t>合成カンナビノイドの１つである５</a:t>
            </a:r>
            <a:r>
              <a:rPr kumimoji="1" lang="en-US" altLang="ja-JP" dirty="0"/>
              <a:t>F-ADB</a:t>
            </a:r>
            <a:r>
              <a:rPr kumimoji="1" lang="ja-JP" altLang="en-US" dirty="0"/>
              <a:t>を使用したものと言われています。</a:t>
            </a:r>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17</a:t>
            </a:fld>
            <a:endParaRPr kumimoji="1" lang="ja-JP" altLang="en-US"/>
          </a:p>
        </p:txBody>
      </p:sp>
    </p:spTree>
    <p:extLst>
      <p:ext uri="{BB962C8B-B14F-4D97-AF65-F5344CB8AC3E}">
        <p14:creationId xmlns:p14="http://schemas.microsoft.com/office/powerpoint/2010/main" val="3702438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3315">
              <a:defRPr kumimoji="1">
                <a:solidFill>
                  <a:schemeClr val="tx1"/>
                </a:solidFill>
                <a:latin typeface="Calibri" panose="020F0502020204030204" pitchFamily="34" charset="0"/>
                <a:ea typeface="ＭＳ Ｐゴシック" panose="020B0600070205080204" pitchFamily="50" charset="-128"/>
              </a:defRPr>
            </a:lvl1pPr>
            <a:lvl2pPr marL="774589" indent="-296821" defTabSz="1033315">
              <a:defRPr kumimoji="1">
                <a:solidFill>
                  <a:schemeClr val="tx1"/>
                </a:solidFill>
                <a:latin typeface="Calibri" panose="020F0502020204030204" pitchFamily="34" charset="0"/>
                <a:ea typeface="ＭＳ Ｐゴシック" panose="020B0600070205080204" pitchFamily="50" charset="-128"/>
              </a:defRPr>
            </a:lvl2pPr>
            <a:lvl3pPr marL="1192041" indent="-238091" defTabSz="1033315">
              <a:defRPr kumimoji="1">
                <a:solidFill>
                  <a:schemeClr val="tx1"/>
                </a:solidFill>
                <a:latin typeface="Calibri" panose="020F0502020204030204" pitchFamily="34" charset="0"/>
                <a:ea typeface="ＭＳ Ｐゴシック" panose="020B0600070205080204" pitchFamily="50" charset="-128"/>
              </a:defRPr>
            </a:lvl3pPr>
            <a:lvl4pPr marL="1669809" indent="-238091" defTabSz="1033315">
              <a:defRPr kumimoji="1">
                <a:solidFill>
                  <a:schemeClr val="tx1"/>
                </a:solidFill>
                <a:latin typeface="Calibri" panose="020F0502020204030204" pitchFamily="34" charset="0"/>
                <a:ea typeface="ＭＳ Ｐゴシック" panose="020B0600070205080204" pitchFamily="50" charset="-128"/>
              </a:defRPr>
            </a:lvl4pPr>
            <a:lvl5pPr marL="2145991" indent="-238091" defTabSz="1033315">
              <a:defRPr kumimoji="1">
                <a:solidFill>
                  <a:schemeClr val="tx1"/>
                </a:solidFill>
                <a:latin typeface="Calibri" panose="020F0502020204030204" pitchFamily="34" charset="0"/>
                <a:ea typeface="ＭＳ Ｐゴシック" panose="020B0600070205080204" pitchFamily="50" charset="-128"/>
              </a:defRPr>
            </a:lvl5pPr>
            <a:lvl6pPr marL="2603125" indent="-238091" defTabSz="103331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3060260" indent="-238091" defTabSz="103331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517393" indent="-238091" defTabSz="103331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74527" indent="-238091" defTabSz="103331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130E88F6-3886-47D0-8E73-6BFD2C692F88}" type="slidenum">
              <a:rPr lang="ja-JP" altLang="en-US" sz="1400">
                <a:latin typeface="Arial" panose="020B0604020202020204" pitchFamily="34" charset="0"/>
              </a:rPr>
              <a:pPr fontAlgn="base">
                <a:spcBef>
                  <a:spcPct val="0"/>
                </a:spcBef>
                <a:spcAft>
                  <a:spcPct val="0"/>
                </a:spcAft>
              </a:pPr>
              <a:t>18</a:t>
            </a:fld>
            <a:endParaRPr lang="en-US" altLang="ja-JP" sz="1400">
              <a:latin typeface="Arial" panose="020B0604020202020204" pitchFamily="34" charset="0"/>
            </a:endParaRPr>
          </a:p>
        </p:txBody>
      </p:sp>
      <p:sp>
        <p:nvSpPr>
          <p:cNvPr id="240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4" name="Rectangle 3"/>
          <p:cNvSpPr>
            <a:spLocks noGrp="1" noChangeArrowheads="1"/>
          </p:cNvSpPr>
          <p:nvPr>
            <p:ph type="body" idx="1"/>
          </p:nvPr>
        </p:nvSpPr>
        <p:spPr bwMode="auto">
          <a:xfrm>
            <a:off x="1384009" y="3317503"/>
            <a:ext cx="7634140" cy="3143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他にも、植物そのものをドラッグとして身体に摂取するものがあり、その昔「神霊」や「祖先の霊」などと心を通わせる儀式に使われていた歴史を持っています。</a:t>
            </a:r>
          </a:p>
          <a:p>
            <a:pPr eaLnBrk="1" hangingPunct="1">
              <a:spcBef>
                <a:spcPct val="0"/>
              </a:spcBef>
            </a:pPr>
            <a:r>
              <a:rPr lang="ja-JP" altLang="en-US" dirty="0"/>
              <a:t>画面は経口用とスモーク用で区別した植物ドラッグの例です。</a:t>
            </a:r>
          </a:p>
          <a:p>
            <a:pPr eaLnBrk="1" hangingPunct="1">
              <a:spcBef>
                <a:spcPct val="0"/>
              </a:spcBef>
            </a:pPr>
            <a:endParaRPr lang="ja-JP" altLang="en-US" dirty="0"/>
          </a:p>
        </p:txBody>
      </p:sp>
    </p:spTree>
    <p:extLst>
      <p:ext uri="{BB962C8B-B14F-4D97-AF65-F5344CB8AC3E}">
        <p14:creationId xmlns:p14="http://schemas.microsoft.com/office/powerpoint/2010/main" val="4078200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3315">
              <a:defRPr kumimoji="1">
                <a:solidFill>
                  <a:schemeClr val="tx1"/>
                </a:solidFill>
                <a:latin typeface="Calibri" panose="020F0502020204030204" pitchFamily="34" charset="0"/>
                <a:ea typeface="ＭＳ Ｐゴシック" panose="020B0600070205080204" pitchFamily="50" charset="-128"/>
              </a:defRPr>
            </a:lvl1pPr>
            <a:lvl2pPr marL="774589" indent="-296821" defTabSz="1033315">
              <a:defRPr kumimoji="1">
                <a:solidFill>
                  <a:schemeClr val="tx1"/>
                </a:solidFill>
                <a:latin typeface="Calibri" panose="020F0502020204030204" pitchFamily="34" charset="0"/>
                <a:ea typeface="ＭＳ Ｐゴシック" panose="020B0600070205080204" pitchFamily="50" charset="-128"/>
              </a:defRPr>
            </a:lvl2pPr>
            <a:lvl3pPr marL="1192041" indent="-238091" defTabSz="1033315">
              <a:defRPr kumimoji="1">
                <a:solidFill>
                  <a:schemeClr val="tx1"/>
                </a:solidFill>
                <a:latin typeface="Calibri" panose="020F0502020204030204" pitchFamily="34" charset="0"/>
                <a:ea typeface="ＭＳ Ｐゴシック" panose="020B0600070205080204" pitchFamily="50" charset="-128"/>
              </a:defRPr>
            </a:lvl3pPr>
            <a:lvl4pPr marL="1669809" indent="-238091" defTabSz="1033315">
              <a:defRPr kumimoji="1">
                <a:solidFill>
                  <a:schemeClr val="tx1"/>
                </a:solidFill>
                <a:latin typeface="Calibri" panose="020F0502020204030204" pitchFamily="34" charset="0"/>
                <a:ea typeface="ＭＳ Ｐゴシック" panose="020B0600070205080204" pitchFamily="50" charset="-128"/>
              </a:defRPr>
            </a:lvl4pPr>
            <a:lvl5pPr marL="2145991" indent="-238091" defTabSz="1033315">
              <a:defRPr kumimoji="1">
                <a:solidFill>
                  <a:schemeClr val="tx1"/>
                </a:solidFill>
                <a:latin typeface="Calibri" panose="020F0502020204030204" pitchFamily="34" charset="0"/>
                <a:ea typeface="ＭＳ Ｐゴシック" panose="020B0600070205080204" pitchFamily="50" charset="-128"/>
              </a:defRPr>
            </a:lvl5pPr>
            <a:lvl6pPr marL="2603125" indent="-238091" defTabSz="103331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3060260" indent="-238091" defTabSz="103331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517393" indent="-238091" defTabSz="103331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74527" indent="-238091" defTabSz="103331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951914F5-32C1-46B8-B71A-49B3C1A711F7}" type="slidenum">
              <a:rPr lang="ja-JP" altLang="en-US" sz="1400">
                <a:latin typeface="Arial" panose="020B0604020202020204" pitchFamily="34" charset="0"/>
              </a:rPr>
              <a:pPr fontAlgn="base">
                <a:spcBef>
                  <a:spcPct val="0"/>
                </a:spcBef>
                <a:spcAft>
                  <a:spcPct val="0"/>
                </a:spcAft>
              </a:pPr>
              <a:t>19</a:t>
            </a:fld>
            <a:endParaRPr lang="en-US" altLang="ja-JP" sz="1400">
              <a:latin typeface="Arial" panose="020B0604020202020204" pitchFamily="34" charset="0"/>
            </a:endParaRPr>
          </a:p>
        </p:txBody>
      </p:sp>
      <p:sp>
        <p:nvSpPr>
          <p:cNvPr id="242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幻覚キノコとして規制された例の一つにマジックマッシュルームがあります。</a:t>
            </a:r>
          </a:p>
        </p:txBody>
      </p:sp>
    </p:spTree>
    <p:extLst>
      <p:ext uri="{BB962C8B-B14F-4D97-AF65-F5344CB8AC3E}">
        <p14:creationId xmlns:p14="http://schemas.microsoft.com/office/powerpoint/2010/main" val="1928507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今までの薬物乱用防止教育の中で未成年の喫煙、飲酒は法律で禁止されていること、また薬物乱用はいかなる年齢においても禁止されていることを学んできました。</a:t>
            </a:r>
          </a:p>
          <a:p>
            <a:r>
              <a:rPr kumimoji="1" lang="ja-JP" altLang="en-US" dirty="0"/>
              <a:t>そうした中で、いま乱用が禁止されている薬物には画面の様な物があり、これらは麻薬５法と呼ばれる法律</a:t>
            </a:r>
          </a:p>
          <a:p>
            <a:r>
              <a:rPr kumimoji="1" lang="ja-JP" altLang="en-US" dirty="0"/>
              <a:t>①麻薬及び向精神薬取締法</a:t>
            </a:r>
          </a:p>
          <a:p>
            <a:r>
              <a:rPr kumimoji="1" lang="ja-JP" altLang="en-US" dirty="0"/>
              <a:t>②大麻取締法</a:t>
            </a:r>
          </a:p>
          <a:p>
            <a:r>
              <a:rPr kumimoji="1" lang="ja-JP" altLang="en-US" dirty="0"/>
              <a:t>③</a:t>
            </a:r>
            <a:r>
              <a:rPr kumimoji="1" lang="ja-JP" altLang="en-US" dirty="0" err="1"/>
              <a:t>あ</a:t>
            </a:r>
            <a:r>
              <a:rPr kumimoji="1" lang="ja-JP" altLang="en-US" dirty="0"/>
              <a:t>へん法</a:t>
            </a:r>
          </a:p>
          <a:p>
            <a:r>
              <a:rPr kumimoji="1" lang="ja-JP" altLang="en-US" dirty="0"/>
              <a:t>④覚せい剤取締法</a:t>
            </a:r>
          </a:p>
          <a:p>
            <a:r>
              <a:rPr kumimoji="1" lang="ja-JP" altLang="en-US" dirty="0"/>
              <a:t>⑤麻薬及び向精神薬取締法等の特例法（国際法）</a:t>
            </a:r>
          </a:p>
          <a:p>
            <a:r>
              <a:rPr kumimoji="1" lang="ja-JP" altLang="en-US" dirty="0"/>
              <a:t>と、⑥毒物及び劇物取締法（シンナー・トルエン）、及び⑦医薬品医療機器等法（旧薬事法）によって規制がされているのはご承知の通りです。しかし最近、一般用医薬品の乱用に対する認識及び啓発等については未だ十分とはいえない状況も見られ、薬物乱用防止の観点からも、エフェドリン類やコデイン類を含有する鎮咳薬や総合感冒薬についての</a:t>
            </a:r>
            <a:r>
              <a:rPr kumimoji="1" lang="en-US" altLang="ja-JP" dirty="0"/>
              <a:t>OTC</a:t>
            </a:r>
            <a:r>
              <a:rPr kumimoji="1" lang="ja-JP" altLang="en-US" dirty="0"/>
              <a:t>販売方法等についても徹底するよう、薬剤師は十分に注意していく必要があります。</a:t>
            </a:r>
          </a:p>
          <a:p>
            <a:endParaRPr kumimoji="1" lang="en-US" altLang="ja-JP"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2</a:t>
            </a:fld>
            <a:endParaRPr kumimoji="1" lang="ja-JP" altLang="en-US"/>
          </a:p>
        </p:txBody>
      </p:sp>
    </p:spTree>
    <p:extLst>
      <p:ext uri="{BB962C8B-B14F-4D97-AF65-F5344CB8AC3E}">
        <p14:creationId xmlns:p14="http://schemas.microsoft.com/office/powerpoint/2010/main" val="3258091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ja-JP" altLang="en-US" sz="1400" dirty="0">
                <a:ea typeface="HG丸ｺﾞｼｯｸM-PRO" panose="020F0600000000000000" pitchFamily="50" charset="-128"/>
              </a:rPr>
              <a:t>こうした危険ドラッグのパッケージには、「人体目的使用禁止」であるとか、「飲用禁止」であるとか「人体等へのご使用は絶対にしないでください」といった表示がされているものが多くあります。</a:t>
            </a:r>
          </a:p>
          <a:p>
            <a:r>
              <a:rPr lang="ja-JP" altLang="en-US" sz="1400" dirty="0">
                <a:ea typeface="HG丸ｺﾞｼｯｸM-PRO" panose="020F0600000000000000" pitchFamily="50" charset="-128"/>
              </a:rPr>
              <a:t>ただ実際に、使用している人は、人体に摂取するものであることを認識して購入しているというのが実態で、販売店もそれを認識しており、医薬品医療機器等法に基づいて薬事監視員、麻薬取締官、警察職員が危険ドラッグを販売している可能性のある店舗へ立ち入った際に、店員に聞いても、「人体に使用しないように説明して販売している」と答えることが多く、人体使用は自己責任と言い訳するケースも多くありました。</a:t>
            </a:r>
          </a:p>
          <a:p>
            <a:endParaRPr lang="ja-JP" altLang="en-US" sz="1400" dirty="0">
              <a:ea typeface="HG丸ｺﾞｼｯｸM-PRO" panose="020F0600000000000000" pitchFamily="50" charset="-128"/>
            </a:endParaRPr>
          </a:p>
        </p:txBody>
      </p:sp>
    </p:spTree>
    <p:extLst>
      <p:ext uri="{BB962C8B-B14F-4D97-AF65-F5344CB8AC3E}">
        <p14:creationId xmlns:p14="http://schemas.microsoft.com/office/powerpoint/2010/main" val="3247641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こうした危険ドラッグは、商品によって含まれる成分や含有量が不明であり、薬理効果・毒性も不明が多く、成分の均一性や経時的な変化も不明なことから、使用した時、何が起こるか本当に誰にも予想できません。</a:t>
            </a:r>
          </a:p>
          <a:p>
            <a:r>
              <a:rPr kumimoji="1" lang="ja-JP" altLang="en-US" dirty="0"/>
              <a:t>最悪、毒性が強い物やその量が多かったりした場合には、依存を引き起こす前に急性中毒で死亡することも考えられます。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21</a:t>
            </a:fld>
            <a:endParaRPr kumimoji="1" lang="ja-JP" altLang="en-US"/>
          </a:p>
        </p:txBody>
      </p:sp>
    </p:spTree>
    <p:extLst>
      <p:ext uri="{BB962C8B-B14F-4D97-AF65-F5344CB8AC3E}">
        <p14:creationId xmlns:p14="http://schemas.microsoft.com/office/powerpoint/2010/main" val="4130596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危険ドラッグでみられる害としては、</a:t>
            </a:r>
          </a:p>
          <a:p>
            <a:r>
              <a:rPr kumimoji="1" lang="ja-JP" altLang="en-US" dirty="0"/>
              <a:t>①急性中毒症状</a:t>
            </a:r>
          </a:p>
          <a:p>
            <a:r>
              <a:rPr kumimoji="1" lang="ja-JP" altLang="en-US" dirty="0"/>
              <a:t>②精神依存として薬物探索行動など</a:t>
            </a:r>
          </a:p>
          <a:p>
            <a:r>
              <a:rPr kumimoji="1" lang="ja-JP" altLang="en-US" dirty="0"/>
              <a:t>③身体依存として各薬物に特有な離脱症状（禁断症状）</a:t>
            </a:r>
          </a:p>
          <a:p>
            <a:r>
              <a:rPr kumimoji="1" lang="ja-JP" altLang="en-US" dirty="0"/>
              <a:t>④身体障害の症状</a:t>
            </a:r>
          </a:p>
          <a:p>
            <a:r>
              <a:rPr kumimoji="1" lang="ja-JP" altLang="en-US" dirty="0"/>
              <a:t>⑤薬物中毒による精神障害</a:t>
            </a:r>
          </a:p>
          <a:p>
            <a:r>
              <a:rPr kumimoji="1" lang="ja-JP" altLang="en-US" dirty="0"/>
              <a:t>の症状が見られ、そのために「嘔吐が止まらない」、「瞳孔が開き、突然暴れ出す」、「意識が朦朧とした状態となる」「突然服を脱ぎだし、訳の分からないことを叫ぶ」等の症状から、病院に救急搬送される例が急増しています。</a:t>
            </a:r>
          </a:p>
          <a:p>
            <a:r>
              <a:rPr kumimoji="1" lang="ja-JP" altLang="en-US" dirty="0"/>
              <a:t>これは危険ドラッグに含まれる成分が脳に刺激をもたらし、錯乱等を生み出しているからで、危険ドラッグとして売られているものには、覚せい剤や麻薬に似た中枢神経系の興奮若しくは抑制又は幻覚の作用がある成分が含まれており、使用した場合、幻覚、幻聴、意識消失などの症状や、最悪の場合死亡することもあり、大変危険といえます。統合失調症と似た症状も報告されています。</a:t>
            </a:r>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22</a:t>
            </a:fld>
            <a:endParaRPr kumimoji="1" lang="ja-JP" altLang="en-US"/>
          </a:p>
        </p:txBody>
      </p:sp>
    </p:spTree>
    <p:extLst>
      <p:ext uri="{BB962C8B-B14F-4D97-AF65-F5344CB8AC3E}">
        <p14:creationId xmlns:p14="http://schemas.microsoft.com/office/powerpoint/2010/main" val="3592505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危険ドラッグは商品により含まれる成分・含有量がまちまちといいましたが、そのため含まれる成分の量が少ない場合には陶酔・多幸感が得られたとしても、中程度では異常行動・精神錯乱をおこしたり、毒性が強い物やその量が多い場合には意識障害やカタレプシーをおこし、さらには依存を引き起こす前に急性中毒で死亡することもあります。</a:t>
            </a:r>
          </a:p>
          <a:p>
            <a:endParaRPr kumimoji="1" lang="en-US" altLang="ja-JP"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23</a:t>
            </a:fld>
            <a:endParaRPr kumimoji="1" lang="ja-JP" altLang="en-US"/>
          </a:p>
        </p:txBody>
      </p:sp>
    </p:spTree>
    <p:extLst>
      <p:ext uri="{BB962C8B-B14F-4D97-AF65-F5344CB8AC3E}">
        <p14:creationId xmlns:p14="http://schemas.microsoft.com/office/powerpoint/2010/main" val="1842830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これは警察庁における危険ドラッグ等の検挙状況の表ですが、</a:t>
            </a:r>
            <a:r>
              <a:rPr kumimoji="1" lang="en-US" altLang="ja-JP" dirty="0"/>
              <a:t>H24</a:t>
            </a:r>
            <a:r>
              <a:rPr kumimoji="1" lang="ja-JP" altLang="en-US" dirty="0"/>
              <a:t>年から急増しているのが分かります。</a:t>
            </a:r>
          </a:p>
          <a:p>
            <a:r>
              <a:rPr kumimoji="1" lang="ja-JP" altLang="en-US" dirty="0"/>
              <a:t>これは、乱用すると人体に有害とみられる薬物が発見されても、検査・分析などを経て指定薬物として指定されるまでは、規制することが難しく、その間に法の間隙を縫う様に危険ドラッグによる被害が多数発生してしまったことや、また、約</a:t>
            </a:r>
            <a:r>
              <a:rPr kumimoji="1" lang="en-US" altLang="ja-JP" dirty="0"/>
              <a:t>6</a:t>
            </a:r>
            <a:r>
              <a:rPr kumimoji="1" lang="ja-JP" altLang="en-US" dirty="0"/>
              <a:t>割が街頭店舗</a:t>
            </a:r>
          </a:p>
          <a:p>
            <a:r>
              <a:rPr kumimoji="1" lang="ja-JP" altLang="en-US" dirty="0"/>
              <a:t>で入手、</a:t>
            </a:r>
            <a:r>
              <a:rPr kumimoji="1" lang="en-US" altLang="ja-JP" dirty="0"/>
              <a:t>2</a:t>
            </a:r>
            <a:r>
              <a:rPr kumimoji="1" lang="ja-JP" altLang="en-US" dirty="0"/>
              <a:t>割がインターネットで入手したとするなど、非常に簡単に手に入れることができたのが原因と考えられます。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24</a:t>
            </a:fld>
            <a:endParaRPr kumimoji="1" lang="ja-JP" altLang="en-US"/>
          </a:p>
        </p:txBody>
      </p:sp>
    </p:spTree>
    <p:extLst>
      <p:ext uri="{BB962C8B-B14F-4D97-AF65-F5344CB8AC3E}">
        <p14:creationId xmlns:p14="http://schemas.microsoft.com/office/powerpoint/2010/main" val="1383696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こうした状況から先に述べたように、平成</a:t>
            </a:r>
            <a:r>
              <a:rPr kumimoji="1" lang="en-US" altLang="ja-JP" dirty="0"/>
              <a:t>26</a:t>
            </a:r>
            <a:r>
              <a:rPr kumimoji="1" lang="ja-JP" altLang="en-US" dirty="0"/>
              <a:t>年</a:t>
            </a:r>
            <a:r>
              <a:rPr kumimoji="1" lang="en-US" altLang="ja-JP" dirty="0"/>
              <a:t>12</a:t>
            </a:r>
            <a:r>
              <a:rPr kumimoji="1" lang="ja-JP" altLang="en-US" dirty="0"/>
              <a:t>月</a:t>
            </a:r>
            <a:r>
              <a:rPr kumimoji="1" lang="en-US" altLang="ja-JP" dirty="0"/>
              <a:t>17</a:t>
            </a:r>
            <a:r>
              <a:rPr kumimoji="1" lang="ja-JP" altLang="en-US" dirty="0"/>
              <a:t>日、新たに「医薬品・医療機器等法」の一部改正が施行され、さらなる「法規制の強化」と「乱用者への規制拡大」が図られ、指定薬物に加えて、「指定薬物と同等以上に有害な疑い（指定薬物と同等以上に精神毒性を有する蓋然性が高い物）がある薬物」についても規制の対象とされ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25</a:t>
            </a:fld>
            <a:endParaRPr kumimoji="1" lang="ja-JP" altLang="en-US"/>
          </a:p>
        </p:txBody>
      </p:sp>
    </p:spTree>
    <p:extLst>
      <p:ext uri="{BB962C8B-B14F-4D97-AF65-F5344CB8AC3E}">
        <p14:creationId xmlns:p14="http://schemas.microsoft.com/office/powerpoint/2010/main" val="1461332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一部改正によって、厚生労働大臣が「指定薬物と同等以上に有害な疑いがある」と認めた場合、その販売禁止や広告中止等を命令できるとともに、その薬物の名称や形状、包装等から同一と認められる製品についても、製造・輸入・販売・譲り渡し・広告などを禁止できることになりました。</a:t>
            </a:r>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26</a:t>
            </a:fld>
            <a:endParaRPr kumimoji="1" lang="ja-JP" altLang="en-US"/>
          </a:p>
        </p:txBody>
      </p:sp>
    </p:spTree>
    <p:extLst>
      <p:ext uri="{BB962C8B-B14F-4D97-AF65-F5344CB8AC3E}">
        <p14:creationId xmlns:p14="http://schemas.microsoft.com/office/powerpoint/2010/main" val="2463172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新たな危険ドラッグが発見された場合、その製品だけでなく、それと同様の製品についても、指定薬物の指定を待たずに製造・販売などを禁止することができ、その後の検査・分析を経て指定薬物に指定されれば、改めて、さらに厳しく規制されることに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27</a:t>
            </a:fld>
            <a:endParaRPr kumimoji="1" lang="ja-JP" altLang="en-US"/>
          </a:p>
        </p:txBody>
      </p:sp>
    </p:spTree>
    <p:extLst>
      <p:ext uri="{BB962C8B-B14F-4D97-AF65-F5344CB8AC3E}">
        <p14:creationId xmlns:p14="http://schemas.microsoft.com/office/powerpoint/2010/main" val="1600026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危険ドラッグの取り締まりについては、重大な事件事故が増えたことから、</a:t>
            </a:r>
            <a:r>
              <a:rPr kumimoji="1" lang="en-US" altLang="ja-JP" dirty="0"/>
              <a:t>H24</a:t>
            </a:r>
            <a:r>
              <a:rPr kumimoji="1" lang="ja-JP" altLang="en-US" dirty="0"/>
              <a:t>年に、厚生労働省が、吸引目的を前提とした、たばこ状のハーブは医薬品とする見解を示したことから、製造販売を禁じる指定薬物か否かを問わず、無許可販売に当たると判断し、脱法ハーブは薬事法に基づく指定薬物ではないが吸引した人が死亡するなどの問題が相次いだこともあり、店舗だけではなく、自販機等についても取り締まりが強化された。</a:t>
            </a:r>
          </a:p>
          <a:p>
            <a:r>
              <a:rPr kumimoji="1" lang="ja-JP" altLang="en-US" dirty="0"/>
              <a:t>その後、さらに指定薬物制度において「包括規制」が導入されるとともに、</a:t>
            </a:r>
            <a:r>
              <a:rPr kumimoji="1" lang="en-US" altLang="ja-JP" dirty="0"/>
              <a:t>H26</a:t>
            </a:r>
            <a:r>
              <a:rPr kumimoji="1" lang="ja-JP" altLang="en-US" dirty="0"/>
              <a:t>年</a:t>
            </a:r>
            <a:r>
              <a:rPr kumimoji="1" lang="en-US" altLang="ja-JP" dirty="0"/>
              <a:t>4</a:t>
            </a:r>
            <a:r>
              <a:rPr kumimoji="1" lang="ja-JP" altLang="en-US" dirty="0"/>
              <a:t>月からは指定薬物の使用所持等が規制されることになりました。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28</a:t>
            </a:fld>
            <a:endParaRPr kumimoji="1" lang="ja-JP" altLang="en-US"/>
          </a:p>
        </p:txBody>
      </p:sp>
    </p:spTree>
    <p:extLst>
      <p:ext uri="{BB962C8B-B14F-4D97-AF65-F5344CB8AC3E}">
        <p14:creationId xmlns:p14="http://schemas.microsoft.com/office/powerpoint/2010/main" val="3473131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店舗内の写真です。</a:t>
            </a:r>
          </a:p>
          <a:p>
            <a:r>
              <a:rPr kumimoji="1" lang="ja-JP" altLang="en-US" dirty="0"/>
              <a:t>多くの店舗が、雑貨店の様な形態でカウンターで客と販売者の間が区切られており、カウンターの机には左下の写真のように、パッケージや値段が掲示されています。</a:t>
            </a:r>
          </a:p>
          <a:p>
            <a:r>
              <a:rPr kumimoji="1" lang="ja-JP" altLang="en-US" dirty="0"/>
              <a:t>価格はハーブだと１パック３ｇで３０００円から５０００円くらいで販売していますが、１パックから小分けして０．５ｇや１ｇで販売している店舗もあります。</a:t>
            </a:r>
          </a:p>
          <a:p>
            <a:r>
              <a:rPr kumimoji="1" lang="ja-JP" altLang="en-US" dirty="0"/>
              <a:t>多くが店舗内で小分けしている。</a:t>
            </a:r>
          </a:p>
          <a:p>
            <a:r>
              <a:rPr kumimoji="1" lang="ja-JP" altLang="en-US" dirty="0"/>
              <a:t>また店舗内には、右の写真のように「薬事法に伴う禁止薬品は一切含まれておりません。また、観賞用植物肥料、お香としてご使用いただく為のものであり人体摂取を目的としたものではありません。用法・用量を守り、正しくお使い下さい。体内摂取の目的で購入することは禁止するという意味の掲示があることがあります。」とあります。</a:t>
            </a:r>
          </a:p>
          <a:p>
            <a:r>
              <a:rPr kumimoji="1" lang="ja-JP" altLang="en-US" dirty="0"/>
              <a:t>このような掲示のある店舗が多いですが、購入者は人体使用していることがほとんどで、販売していた危険ドラッグから指定薬物が検出されることもあります。</a:t>
            </a:r>
          </a:p>
          <a:p>
            <a:r>
              <a:rPr kumimoji="1" lang="ja-JP" altLang="en-US" dirty="0"/>
              <a:t>愛知県内においても一時期はこのような危険ドラッグ販売店舗は多く存在していましたが、現時点において危険ドラッグ販売店舗は、把握している限り０件となりました。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29</a:t>
            </a:fld>
            <a:endParaRPr kumimoji="1" lang="ja-JP" altLang="en-US"/>
          </a:p>
        </p:txBody>
      </p:sp>
    </p:spTree>
    <p:extLst>
      <p:ext uri="{BB962C8B-B14F-4D97-AF65-F5344CB8AC3E}">
        <p14:creationId xmlns:p14="http://schemas.microsoft.com/office/powerpoint/2010/main" val="216051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これらの乱用薬物をその効果で分類すると、</a:t>
            </a:r>
          </a:p>
          <a:p>
            <a:r>
              <a:rPr kumimoji="1" lang="ja-JP" altLang="en-US" dirty="0"/>
              <a:t>①アッパー（興奮）系ドラッグ</a:t>
            </a:r>
          </a:p>
          <a:p>
            <a:r>
              <a:rPr kumimoji="1" lang="ja-JP" altLang="en-US" dirty="0"/>
              <a:t>　　精神系に対して興奮的な作用、感情の高揚や精神賦活作用などを有するもので、眠気が消え、鋭敏になり、身体が活力に溢れるような状態を期待して使用するもの。</a:t>
            </a:r>
          </a:p>
          <a:p>
            <a:r>
              <a:rPr kumimoji="1" lang="ja-JP" altLang="en-US" dirty="0"/>
              <a:t>　　規制薬物では覚せい剤やコカインなどがあり、嗜好品でもコーヒーやお茶等のカフェインは同じような興奮作用がある。</a:t>
            </a:r>
          </a:p>
          <a:p>
            <a:r>
              <a:rPr kumimoji="1" lang="ja-JP" altLang="en-US" dirty="0"/>
              <a:t>②ダウナー（抑制）系ドラッグ</a:t>
            </a:r>
          </a:p>
          <a:p>
            <a:r>
              <a:rPr kumimoji="1" lang="ja-JP" altLang="en-US" dirty="0"/>
              <a:t>　　精神系に対して抑制的な作用、陶酔感</a:t>
            </a:r>
            <a:r>
              <a:rPr kumimoji="1" lang="en-US" altLang="ja-JP" dirty="0"/>
              <a:t>,</a:t>
            </a:r>
            <a:r>
              <a:rPr kumimoji="1" lang="ja-JP" altLang="en-US" dirty="0"/>
              <a:t>鎮静や麻酔作用等を有するもので、落ち着きやのんびりした気持ちを期待して使用するもの。</a:t>
            </a:r>
          </a:p>
          <a:p>
            <a:r>
              <a:rPr kumimoji="1" lang="ja-JP" altLang="en-US" dirty="0"/>
              <a:t>　　規制薬物ではアヘン、ヘロイン、大麻、シンナーなどがあり、医薬品成分では睡眠薬や抗不安薬等の乱用も同じような抑制作用を目的として用いられる。</a:t>
            </a:r>
          </a:p>
          <a:p>
            <a:r>
              <a:rPr kumimoji="1" lang="ja-JP" altLang="en-US" dirty="0"/>
              <a:t>③サイケデリック（幻覚）系ドラッグ</a:t>
            </a:r>
          </a:p>
          <a:p>
            <a:r>
              <a:rPr kumimoji="1" lang="ja-JP" altLang="en-US" dirty="0"/>
              <a:t>　　幻覚作用を期待するもので視覚や聴覚等に作用し、感覚の変化、神経過敏などを期待して使用するもの。</a:t>
            </a:r>
          </a:p>
          <a:p>
            <a:r>
              <a:rPr kumimoji="1" lang="ja-JP" altLang="en-US" dirty="0"/>
              <a:t>　　規制薬物では大麻、</a:t>
            </a:r>
            <a:r>
              <a:rPr kumimoji="1" lang="en-US" altLang="ja-JP" dirty="0"/>
              <a:t>LSD </a:t>
            </a:r>
            <a:r>
              <a:rPr kumimoji="1" lang="ja-JP" altLang="en-US" dirty="0"/>
              <a:t>などがあり、現在、麻薬となったマジックマッシュルームもここに分類されます。</a:t>
            </a:r>
          </a:p>
          <a:p>
            <a:r>
              <a:rPr kumimoji="1" lang="ja-JP" altLang="en-US" dirty="0"/>
              <a:t>しかし、幻覚を目的としたもので興奮作用も持つもの（</a:t>
            </a:r>
            <a:r>
              <a:rPr kumimoji="1" lang="en-US" altLang="ja-JP" dirty="0"/>
              <a:t>LSD</a:t>
            </a:r>
            <a:r>
              <a:rPr kumimoji="1" lang="ja-JP" altLang="en-US" dirty="0"/>
              <a:t>等</a:t>
            </a:r>
            <a:r>
              <a:rPr kumimoji="1" lang="en-US" altLang="ja-JP" dirty="0"/>
              <a:t>)</a:t>
            </a:r>
            <a:r>
              <a:rPr kumimoji="1" lang="ja-JP" altLang="en-US" dirty="0"/>
              <a:t>もあり、また、使用量や身体状況により現れる作用が変化する場合があるため、同じ成分でも同様の作用が見られるとは限りません。</a:t>
            </a:r>
          </a:p>
          <a:p>
            <a:r>
              <a:rPr kumimoji="1" lang="ja-JP" altLang="en-US" dirty="0"/>
              <a:t>使用形態は経口摂取するものが多く、錠剤やカプセル剤等の固形剤、ドリンク剤や添加溶液等の液体があります。ガス体や気化するものではシンナーのように吸入するものや、たばこやお香のように吸うもの、また、クリームのように塗るものなど様々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3</a:t>
            </a:fld>
            <a:endParaRPr kumimoji="1" lang="ja-JP" altLang="en-US"/>
          </a:p>
        </p:txBody>
      </p:sp>
    </p:spTree>
    <p:extLst>
      <p:ext uri="{BB962C8B-B14F-4D97-AF65-F5344CB8AC3E}">
        <p14:creationId xmlns:p14="http://schemas.microsoft.com/office/powerpoint/2010/main" val="3245981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国の税関には数年前から、指定薬物などが毎週のように国際郵便などでキロ単位で輸入されているのが発見されていましたが、指定薬物は税関当局が没収できる輸入禁制品に指定されていないために、発送先に連絡して廃棄するなどの措置しか取れなかった状況がありました。</a:t>
            </a:r>
          </a:p>
          <a:p>
            <a:r>
              <a:rPr kumimoji="1" lang="ja-JP" altLang="en-US" dirty="0"/>
              <a:t>危険ドラッグの原料の大半は海外からの輸入でまかなわれているとみられることからも、抜本的な水際対策の強化が求められており、今、関税法の改正・施行が進められています。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30</a:t>
            </a:fld>
            <a:endParaRPr kumimoji="1" lang="ja-JP" altLang="en-US"/>
          </a:p>
        </p:txBody>
      </p:sp>
    </p:spTree>
    <p:extLst>
      <p:ext uri="{BB962C8B-B14F-4D97-AF65-F5344CB8AC3E}">
        <p14:creationId xmlns:p14="http://schemas.microsoft.com/office/powerpoint/2010/main" val="1623437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全国の自治体で危険ドラッグ条例の導入がすすめられていますが、これは危険ドラッグに対しては素早い対応が必要であること、すなわち、新法により指定薬物と同等以上に精神毒性を有する蓋然性が高い薬物も製造・輸入・販売・授与・陳列・広告等については規制の対象となりましたが、使用・所持についての規制はあいまいさが残り、条例での早くきめ細かい規制が必要との考えからです。</a:t>
            </a:r>
          </a:p>
          <a:p>
            <a:r>
              <a:rPr kumimoji="1" lang="ja-JP" altLang="en-US" dirty="0"/>
              <a:t>また条例で、「知事指定薬物」の販売等の指導・取締りにあたって、警察職員に販売店への立ち入り調査権限を付与するなどの独自性を盛っている所もあります。</a:t>
            </a:r>
          </a:p>
          <a:p>
            <a:r>
              <a:rPr kumimoji="1" lang="ja-JP" altLang="en-US" dirty="0"/>
              <a:t>新規薬物がいち早く流通する傾向にある地域では、国の指定に先行して次世代の薬物成分をすばやく特定し、「知事指定薬物」として規制することは、重要な意味を持つといえ、新規成分を含む危険ドラッグ製品が大都市から締め出され、地方市場へと流入する段階では、これを国の「指定薬物」として全国で販売規制するという、</a:t>
            </a:r>
            <a:r>
              <a:rPr kumimoji="1" lang="en-US" altLang="ja-JP" dirty="0"/>
              <a:t>2</a:t>
            </a:r>
            <a:r>
              <a:rPr kumimoji="1" lang="ja-JP" altLang="en-US" dirty="0"/>
              <a:t>段階の戦法は有効と考えられます。</a:t>
            </a:r>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31</a:t>
            </a:fld>
            <a:endParaRPr kumimoji="1" lang="ja-JP" altLang="en-US"/>
          </a:p>
        </p:txBody>
      </p:sp>
    </p:spTree>
    <p:extLst>
      <p:ext uri="{BB962C8B-B14F-4D97-AF65-F5344CB8AC3E}">
        <p14:creationId xmlns:p14="http://schemas.microsoft.com/office/powerpoint/2010/main" val="1880634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いま、インターネットやネットショップ、</a:t>
            </a:r>
            <a:r>
              <a:rPr kumimoji="1" lang="en-US" altLang="ja-JP" dirty="0"/>
              <a:t>SNS</a:t>
            </a:r>
            <a:r>
              <a:rPr kumimoji="1" lang="ja-JP" altLang="en-US" dirty="0"/>
              <a:t>等が非常に発達して私達は便利さを享受していますが、その反面、薬物に関しては偽りの情報も多く、正しい情報が伝わりにくい面も見られます。</a:t>
            </a:r>
          </a:p>
          <a:p>
            <a:r>
              <a:rPr kumimoji="1" lang="ja-JP" altLang="en-US" dirty="0"/>
              <a:t>大麻の種子等も簡単にその販売サイトを見つけることが出来ますが、取り締まりが厳しいため今ではそのほとんどが詐欺サイトで、送金しても種が発送される事はありません。</a:t>
            </a:r>
          </a:p>
          <a:p>
            <a:r>
              <a:rPr kumimoji="1" lang="ja-JP" altLang="en-US" dirty="0"/>
              <a:t>ただ、海外にはマリファナを非犯罪化している国もあるためシードショップも多数ありステルス梱包等で個人輸入するといった人もいるそうですが、無事輸入できたとしても、購入記録等は残るため警察にマークされ取り締まられることになります。</a:t>
            </a:r>
            <a:endParaRPr kumimoji="1" lang="en-US" altLang="ja-JP" dirty="0"/>
          </a:p>
          <a:p>
            <a:r>
              <a:rPr kumimoji="1" lang="ja-JP" altLang="en-US" dirty="0"/>
              <a:t>また、規制の強化からか、最近デリバリーでの販売も増えているそうですので注意が必要といえます。</a:t>
            </a:r>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32</a:t>
            </a:fld>
            <a:endParaRPr kumimoji="1" lang="ja-JP" altLang="en-US"/>
          </a:p>
        </p:txBody>
      </p:sp>
    </p:spTree>
    <p:extLst>
      <p:ext uri="{BB962C8B-B14F-4D97-AF65-F5344CB8AC3E}">
        <p14:creationId xmlns:p14="http://schemas.microsoft.com/office/powerpoint/2010/main" val="1084450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a:t>
            </a:r>
            <a:r>
              <a:rPr kumimoji="1" lang="en-US" altLang="ja-JP" dirty="0"/>
              <a:t>SNS</a:t>
            </a:r>
            <a:r>
              <a:rPr kumimoji="1" lang="ja-JP" altLang="en-US" dirty="0"/>
              <a:t>やネット等の利用について注意してほしいことは、「メディアリテラシー（情報を評価・識別する能力）」の育成です。</a:t>
            </a:r>
          </a:p>
          <a:p>
            <a:r>
              <a:rPr kumimoji="1" lang="ja-JP" altLang="en-US" dirty="0"/>
              <a:t>ネット社会と言われる現在、危険ドラッグの広がりもインターネット、ネットショップ、</a:t>
            </a:r>
            <a:r>
              <a:rPr kumimoji="1" lang="en-US" altLang="ja-JP" dirty="0"/>
              <a:t>SNS(</a:t>
            </a:r>
            <a:r>
              <a:rPr kumimoji="1" lang="ja-JP" altLang="en-US" dirty="0"/>
              <a:t>ソーシャル・ネットワーキング・サービス</a:t>
            </a:r>
            <a:r>
              <a:rPr kumimoji="1" lang="en-US" altLang="ja-JP" dirty="0"/>
              <a:t>)</a:t>
            </a:r>
            <a:r>
              <a:rPr kumimoji="1" lang="ja-JP" altLang="en-US" dirty="0"/>
              <a:t>等を抜きにしては成り立たなかったはずです。</a:t>
            </a:r>
          </a:p>
          <a:p>
            <a:r>
              <a:rPr kumimoji="1" lang="ja-JP" altLang="en-US" dirty="0"/>
              <a:t>　①自分が情報発信者のターゲットにされていないか？</a:t>
            </a:r>
          </a:p>
          <a:p>
            <a:r>
              <a:rPr kumimoji="1" lang="ja-JP" altLang="en-US" dirty="0"/>
              <a:t>　②情報に省略されている内容がないか？</a:t>
            </a:r>
          </a:p>
          <a:p>
            <a:r>
              <a:rPr kumimoji="1" lang="ja-JP" altLang="en-US" dirty="0"/>
              <a:t>　③なぜ、この情報が発信されたのか？</a:t>
            </a:r>
          </a:p>
          <a:p>
            <a:r>
              <a:rPr kumimoji="1" lang="ja-JP" altLang="en-US" dirty="0"/>
              <a:t>こうしたことを自ら考え、身につけることで、健康で活力のある生活を送るための基礎を培って欲しいと考えます。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33</a:t>
            </a:fld>
            <a:endParaRPr kumimoji="1" lang="ja-JP" altLang="en-US"/>
          </a:p>
        </p:txBody>
      </p:sp>
    </p:spTree>
    <p:extLst>
      <p:ext uri="{BB962C8B-B14F-4D97-AF65-F5344CB8AC3E}">
        <p14:creationId xmlns:p14="http://schemas.microsoft.com/office/powerpoint/2010/main" val="2882720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首都圏の中高生を対象に実施した危険ドラッグの意識調査で、危険ドラッグを入手できるかどうかは、２８％が「簡単に手に入る」と答えました。「少し苦労するが手に入れようとすれば可能」との回答も２５％あり、合わせて５３％の生徒が「入手可能」と考えていることがわかりました。メディアでこれだけ簡単に手に入るというような報道がされると今の子ども達はネット社会になじんでいることからつい簡単に手に入ると思ってしまうこともあるかと思います</a:t>
            </a:r>
            <a:r>
              <a:rPr kumimoji="1" lang="ja-JP" altLang="en-US" dirty="0" err="1"/>
              <a:t>で</a:t>
            </a:r>
            <a:r>
              <a:rPr kumimoji="1" lang="ja-JP" altLang="en-US" dirty="0"/>
              <a:t>鵜呑みにはできませんが、それでも、簡単に手に入るものなら、危険ではないと考え、使用する人も出てきかねないのではないかと懸念されます。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34</a:t>
            </a:fld>
            <a:endParaRPr kumimoji="1" lang="ja-JP" altLang="en-US"/>
          </a:p>
        </p:txBody>
      </p:sp>
    </p:spTree>
    <p:extLst>
      <p:ext uri="{BB962C8B-B14F-4D97-AF65-F5344CB8AC3E}">
        <p14:creationId xmlns:p14="http://schemas.microsoft.com/office/powerpoint/2010/main" val="341993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最後に、今日お話ししたことから、「危険ドラッグ」については様々な「危険」があることが分かっていただけたと思います。</a:t>
            </a:r>
          </a:p>
          <a:p>
            <a:r>
              <a:rPr kumimoji="1" lang="ja-JP" altLang="en-US" dirty="0"/>
              <a:t>「一度だけなら」や「危なくないから」というのは、使用者の事故、事件、死亡例が急増していることからも「ウソ！」です。</a:t>
            </a:r>
          </a:p>
          <a:p>
            <a:r>
              <a:rPr kumimoji="1" lang="ja-JP" altLang="en-US" dirty="0"/>
              <a:t>皆さんは、ゼッタイに、</a:t>
            </a:r>
          </a:p>
          <a:p>
            <a:r>
              <a:rPr kumimoji="1" lang="ja-JP" altLang="en-US" dirty="0"/>
              <a:t>　①持たない</a:t>
            </a:r>
          </a:p>
          <a:p>
            <a:r>
              <a:rPr kumimoji="1" lang="ja-JP" altLang="en-US" dirty="0"/>
              <a:t>　②もらわない</a:t>
            </a:r>
          </a:p>
          <a:p>
            <a:r>
              <a:rPr kumimoji="1" lang="ja-JP" altLang="en-US" dirty="0"/>
              <a:t>　③買わない</a:t>
            </a:r>
          </a:p>
          <a:p>
            <a:r>
              <a:rPr kumimoji="1" lang="ja-JP" altLang="en-US" dirty="0"/>
              <a:t>　④使わない</a:t>
            </a:r>
            <a:endParaRPr kumimoji="1" lang="en-US" altLang="ja-JP" dirty="0"/>
          </a:p>
          <a:p>
            <a:r>
              <a:rPr kumimoji="1" lang="ja-JP" altLang="en-US" dirty="0"/>
              <a:t>の４つを、必ず守っていただけるものと信じています</a:t>
            </a:r>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35</a:t>
            </a:fld>
            <a:endParaRPr kumimoji="1" lang="ja-JP" altLang="en-US"/>
          </a:p>
        </p:txBody>
      </p:sp>
    </p:spTree>
    <p:extLst>
      <p:ext uri="{BB962C8B-B14F-4D97-AF65-F5344CB8AC3E}">
        <p14:creationId xmlns:p14="http://schemas.microsoft.com/office/powerpoint/2010/main" val="3858331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最近の薬物乱用の特徴としては、有機溶剤の乱用はかなりの減少傾向、覚醒剤についてはこれが一番多いのですが、最近では取り締まりの効果もあり、頭打ち傾向が見られます。</a:t>
            </a:r>
          </a:p>
          <a:p>
            <a:r>
              <a:rPr kumimoji="1" lang="ja-JP" altLang="en-US" dirty="0"/>
              <a:t>大麻については、国によって規制が異なることもあってか、確実　な浸透を見せており、危険ドラッグの登場と医薬品（指定薬物等）の乱用にからみ、ハードドラッグからソフトドラッグへ、そして捕まらない（？）薬物へと拡大する傾向が見られます。</a:t>
            </a:r>
          </a:p>
          <a:p>
            <a:endParaRPr kumimoji="1" lang="en-US" altLang="ja-JP"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4</a:t>
            </a:fld>
            <a:endParaRPr kumimoji="1" lang="ja-JP" altLang="en-US"/>
          </a:p>
        </p:txBody>
      </p:sp>
    </p:spTree>
    <p:extLst>
      <p:ext uri="{BB962C8B-B14F-4D97-AF65-F5344CB8AC3E}">
        <p14:creationId xmlns:p14="http://schemas.microsoft.com/office/powerpoint/2010/main" val="2319553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当然のことですが、どの国においても、麻薬・薬物の持ち込みは厳重に監視されており、違反者に対しては厳罰を処す方針を採っています。</a:t>
            </a:r>
          </a:p>
          <a:p>
            <a:r>
              <a:rPr kumimoji="1" lang="ja-JP" altLang="en-US" dirty="0"/>
              <a:t>日本では、麻薬５法で規制される麻薬・大麻・あへん・覚醒剤・向精神薬。毒物及び劇物取締法で規制されるシンナー・トルエンといった薬物があります。</a:t>
            </a:r>
          </a:p>
          <a:p>
            <a:r>
              <a:rPr kumimoji="1" lang="ja-JP" altLang="en-US" dirty="0"/>
              <a:t>そして、「医薬品・医療機器等法（旧薬事法）」で規定される「指　定薬物」についての規制についてですが、これについて正しい知識を持つ方は少ないのではと思います。</a:t>
            </a:r>
          </a:p>
          <a:p>
            <a:r>
              <a:rPr kumimoji="1" lang="ja-JP" altLang="en-US" dirty="0"/>
              <a:t>日本の刑法と罰則等については画面のようになります。</a:t>
            </a:r>
            <a:endParaRPr kumimoji="1" lang="en-US" altLang="ja-JP" dirty="0"/>
          </a:p>
          <a:p>
            <a:r>
              <a:rPr kumimoji="1" lang="ja-JP" altLang="en-US" dirty="0"/>
              <a:t>海外の状況について、日本と諸外国の違いは画面の通りですが、違反者が摘発された場合、拘留後結果が出るまで長期間かかる上、国によっては一定量以上の違法薬物の所持・運搬等における刑罰の最高刑が死刑となっているなど、日本での刑罰に比べ、重い刑罰を科す国が多くあり、最悪の結果も覚悟する必要があり注意が必要といえ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5</a:t>
            </a:fld>
            <a:endParaRPr kumimoji="1" lang="ja-JP" altLang="en-US"/>
          </a:p>
        </p:txBody>
      </p:sp>
    </p:spTree>
    <p:extLst>
      <p:ext uri="{BB962C8B-B14F-4D97-AF65-F5344CB8AC3E}">
        <p14:creationId xmlns:p14="http://schemas.microsoft.com/office/powerpoint/2010/main" val="3540260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32150" y="477838"/>
            <a:ext cx="3405188" cy="2554287"/>
          </a:xfrm>
        </p:spPr>
      </p:sp>
      <p:sp>
        <p:nvSpPr>
          <p:cNvPr id="3" name="ノート プレースホルダー 2"/>
          <p:cNvSpPr>
            <a:spLocks noGrp="1"/>
          </p:cNvSpPr>
          <p:nvPr>
            <p:ph type="body" idx="1"/>
          </p:nvPr>
        </p:nvSpPr>
        <p:spPr/>
        <p:txBody>
          <a:bodyPr/>
          <a:lstStyle/>
          <a:p>
            <a:r>
              <a:rPr kumimoji="1" lang="ja-JP" altLang="en-US" dirty="0"/>
              <a:t>さて、「危険ドラッグ」とは、「麻薬」に類似する物質を含み、多幸感や快感を高め、幻覚作用などを得る目的で使用する製品の総称で、主にインターネット、アダルトショップで販売されていますが、「危険ドラッグ」の多くは医薬品医療機器等法上「指定薬物」を含み、なかには「麻薬」を含むものもあります。</a:t>
            </a:r>
          </a:p>
          <a:p>
            <a:r>
              <a:rPr kumimoji="1" lang="ja-JP" altLang="en-US" dirty="0"/>
              <a:t>また、これらを含んでいなくても、その作用から「無許可医薬品（無承認無許可医薬品）」に該当するとされています。</a:t>
            </a:r>
          </a:p>
          <a:p>
            <a:r>
              <a:rPr kumimoji="1" lang="ja-JP" altLang="en-US" dirty="0"/>
              <a:t>以前には、「法の網にかからない」という誤解から「脱法（合法）ドラッグ」と呼ばれ、その後、「違法ドラッグ」とも言われましたが、深刻な事件、事故が相次いだこともあって、「規制の有無を問わず、使用することが危ない物質」という意味で「危険ドラッグ」という新呼称に変更され、</a:t>
            </a:r>
            <a:r>
              <a:rPr kumimoji="1" lang="en-US" altLang="ja-JP" dirty="0"/>
              <a:t>H26</a:t>
            </a:r>
            <a:r>
              <a:rPr kumimoji="1" lang="ja-JP" altLang="en-US" dirty="0"/>
              <a:t>年</a:t>
            </a:r>
            <a:r>
              <a:rPr kumimoji="1" lang="en-US" altLang="ja-JP" dirty="0"/>
              <a:t>7</a:t>
            </a:r>
            <a:r>
              <a:rPr kumimoji="1" lang="ja-JP" altLang="en-US" dirty="0"/>
              <a:t>月</a:t>
            </a:r>
            <a:r>
              <a:rPr kumimoji="1" lang="en-US" altLang="ja-JP" dirty="0"/>
              <a:t>22</a:t>
            </a:r>
            <a:r>
              <a:rPr kumimoji="1" lang="ja-JP" altLang="en-US" dirty="0"/>
              <a:t>日より使用することとなりました。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EDF2BB47-0277-4F15-B527-A2666555EE8A}" type="slidenum">
              <a:rPr kumimoji="1" lang="ja-JP" altLang="en-US" smtClean="0"/>
              <a:t>6</a:t>
            </a:fld>
            <a:endParaRPr kumimoji="1" lang="ja-JP" altLang="en-US" dirty="0"/>
          </a:p>
        </p:txBody>
      </p:sp>
    </p:spTree>
    <p:extLst>
      <p:ext uri="{BB962C8B-B14F-4D97-AF65-F5344CB8AC3E}">
        <p14:creationId xmlns:p14="http://schemas.microsoft.com/office/powerpoint/2010/main" val="1812607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さて、「指定薬物」についての説明しておきます。</a:t>
            </a:r>
          </a:p>
          <a:p>
            <a:r>
              <a:rPr kumimoji="1" lang="ja-JP" altLang="en-US" dirty="0"/>
              <a:t>指定薬物とは医薬品医療機器等法で中枢神経系の興奮若しくは抑制又は幻覚の作用を有する蓋然性が高く、かつ、人の身体に使用された場合に保健衛生上の危害が発生するおそれがある物をいいます。</a:t>
            </a:r>
            <a:endParaRPr kumimoji="1" lang="en-US" altLang="ja-JP" dirty="0"/>
          </a:p>
          <a:p>
            <a:r>
              <a:rPr kumimoji="1" lang="ja-JP" altLang="en-US" dirty="0"/>
              <a:t>既に販売された化合物を規制すると、別の官能基を持つ類縁化合物が登場するという悪循環を生じたことから、こうした薬物乱用の悪循環に対する防止策として、指定薬物制度に「包括規制」が導入されました。</a:t>
            </a:r>
          </a:p>
          <a:p>
            <a:r>
              <a:rPr kumimoji="1" lang="ja-JP" altLang="en-US" dirty="0"/>
              <a:t>以前には、規制薬物の化学構造式の一部を変更することによって法の規制を逃れたり、「指定薬物」に指定されてもその所持・使用・購入・譲り受けを規制する法律がなかったことなどから、平成</a:t>
            </a:r>
            <a:r>
              <a:rPr kumimoji="1" lang="en-US" altLang="ja-JP" dirty="0"/>
              <a:t>25</a:t>
            </a:r>
            <a:r>
              <a:rPr kumimoji="1" lang="ja-JP" altLang="en-US" dirty="0"/>
              <a:t>年</a:t>
            </a:r>
            <a:r>
              <a:rPr kumimoji="1" lang="en-US" altLang="ja-JP" dirty="0"/>
              <a:t>1</a:t>
            </a:r>
            <a:r>
              <a:rPr kumimoji="1" lang="ja-JP" altLang="en-US" dirty="0"/>
              <a:t>月以前に規制されていた「指定薬物」は約</a:t>
            </a:r>
            <a:r>
              <a:rPr kumimoji="1" lang="en-US" altLang="ja-JP" dirty="0"/>
              <a:t>90</a:t>
            </a:r>
            <a:r>
              <a:rPr kumimoji="1" lang="ja-JP" altLang="en-US" dirty="0"/>
              <a:t>物質でしたが、包括指定が行われたこと等もあり、平成</a:t>
            </a:r>
            <a:r>
              <a:rPr kumimoji="1" lang="en-US" altLang="ja-JP" dirty="0"/>
              <a:t>27</a:t>
            </a:r>
            <a:r>
              <a:rPr kumimoji="1" lang="ja-JP" altLang="en-US" dirty="0"/>
              <a:t>年</a:t>
            </a:r>
            <a:r>
              <a:rPr kumimoji="1" lang="en-US" altLang="ja-JP" dirty="0"/>
              <a:t>1</a:t>
            </a:r>
            <a:r>
              <a:rPr kumimoji="1" lang="ja-JP" altLang="en-US" dirty="0"/>
              <a:t>月で</a:t>
            </a:r>
            <a:r>
              <a:rPr kumimoji="1" lang="en-US" altLang="ja-JP" dirty="0"/>
              <a:t>1400</a:t>
            </a:r>
            <a:r>
              <a:rPr kumimoji="1" lang="ja-JP" altLang="en-US" dirty="0"/>
              <a:t>物質以上（</a:t>
            </a:r>
            <a:r>
              <a:rPr kumimoji="1" lang="en-US" altLang="ja-JP" dirty="0"/>
              <a:t>H27</a:t>
            </a:r>
            <a:r>
              <a:rPr kumimoji="1" lang="ja-JP" altLang="en-US" dirty="0"/>
              <a:t>年</a:t>
            </a:r>
            <a:r>
              <a:rPr kumimoji="1" lang="en-US" altLang="ja-JP" dirty="0"/>
              <a:t>2</a:t>
            </a:r>
            <a:r>
              <a:rPr kumimoji="1" lang="ja-JP" altLang="en-US" dirty="0"/>
              <a:t>月現在：</a:t>
            </a:r>
            <a:r>
              <a:rPr kumimoji="1" lang="en-US" altLang="ja-JP" dirty="0"/>
              <a:t>1448</a:t>
            </a:r>
            <a:r>
              <a:rPr kumimoji="1" lang="ja-JP" altLang="en-US" dirty="0"/>
              <a:t>物質）にまで増加しています。</a:t>
            </a:r>
          </a:p>
          <a:p>
            <a:r>
              <a:rPr kumimoji="1" lang="ja-JP" altLang="en-US" dirty="0"/>
              <a:t>今後とも新たに指定される薬物が増加することは確実で、また、さらなる新たな薬物の出現は止まることはなく増えるものと考えられています。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7</a:t>
            </a:fld>
            <a:endParaRPr kumimoji="1" lang="ja-JP" altLang="en-US"/>
          </a:p>
        </p:txBody>
      </p:sp>
    </p:spTree>
    <p:extLst>
      <p:ext uri="{BB962C8B-B14F-4D97-AF65-F5344CB8AC3E}">
        <p14:creationId xmlns:p14="http://schemas.microsoft.com/office/powerpoint/2010/main" val="1865714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「無承認無許可医薬品」についても説明します。</a:t>
            </a:r>
            <a:endParaRPr kumimoji="1" lang="en-US" altLang="ja-JP" dirty="0"/>
          </a:p>
          <a:p>
            <a:r>
              <a:rPr kumimoji="1" lang="ja-JP" altLang="en-US" dirty="0"/>
              <a:t>「無承認無許可医薬品」とは「危険ドラッグ」や「いわゆる健康食品」に添加された「医薬品医療機器等法」に基づく品質・有効性・安全性の確認がなされていない物質のことを指します。</a:t>
            </a:r>
            <a:endParaRPr kumimoji="1" lang="en-US" altLang="ja-JP" dirty="0"/>
          </a:p>
          <a:p>
            <a:r>
              <a:rPr kumimoji="1" lang="ja-JP" altLang="en-US" dirty="0"/>
              <a:t>また、こうした物質の含有量は、必ずしも均一でなく、一度に摂取すると健康被害を生じる恐れがあったり、不衛生な場所や方法で製造されたりする恐れもあり、有害な不純物等が</a:t>
            </a:r>
            <a:r>
              <a:rPr kumimoji="1" lang="ja-JP" altLang="en-US" dirty="0" err="1"/>
              <a:t>含ま</a:t>
            </a:r>
            <a:r>
              <a:rPr kumimoji="1" lang="ja-JP" altLang="en-US" dirty="0"/>
              <a:t>　</a:t>
            </a:r>
            <a:r>
              <a:rPr kumimoji="1" lang="ja-JP" altLang="en-US" dirty="0" err="1"/>
              <a:t>れて</a:t>
            </a:r>
            <a:r>
              <a:rPr kumimoji="1" lang="ja-JP" altLang="en-US" dirty="0"/>
              <a:t>いる可能性も否定できません。そのため報告されている健康被害については、検出された医薬品成分のみによるものとは限らず、不純物等が関係している可能性もあることに注意する必要があります。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8</a:t>
            </a:fld>
            <a:endParaRPr kumimoji="1" lang="ja-JP" altLang="en-US"/>
          </a:p>
        </p:txBody>
      </p:sp>
    </p:spTree>
    <p:extLst>
      <p:ext uri="{BB962C8B-B14F-4D97-AF65-F5344CB8AC3E}">
        <p14:creationId xmlns:p14="http://schemas.microsoft.com/office/powerpoint/2010/main" val="1198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さて、麻薬、指定薬物等については、麻薬及び向精神薬取締法、旧薬事法等で規制されていましたが、一部の自治体の条例による指定薬物等への規制に追いつく</a:t>
            </a:r>
          </a:p>
          <a:p>
            <a:r>
              <a:rPr kumimoji="1" lang="ja-JP" altLang="en-US" dirty="0"/>
              <a:t>形で、旧薬事法が医薬品医療機器等法に改正され、</a:t>
            </a:r>
            <a:r>
              <a:rPr kumimoji="1" lang="en-US" altLang="ja-JP" dirty="0"/>
              <a:t>H26</a:t>
            </a:r>
            <a:r>
              <a:rPr kumimoji="1" lang="ja-JP" altLang="en-US" dirty="0"/>
              <a:t>年</a:t>
            </a:r>
            <a:r>
              <a:rPr kumimoji="1" lang="en-US" altLang="ja-JP" dirty="0"/>
              <a:t>4</a:t>
            </a:r>
            <a:r>
              <a:rPr kumimoji="1" lang="ja-JP" altLang="en-US" dirty="0"/>
              <a:t>月</a:t>
            </a:r>
            <a:r>
              <a:rPr kumimoji="1" lang="en-US" altLang="ja-JP" dirty="0"/>
              <a:t>1</a:t>
            </a:r>
            <a:r>
              <a:rPr kumimoji="1" lang="ja-JP" altLang="en-US" dirty="0"/>
              <a:t>日より、「指定薬物」について、医療等の用途に供する場合を除いて、所持・使用・購入・譲り受けが新たに禁止され、これに違反した場合は、</a:t>
            </a:r>
            <a:r>
              <a:rPr kumimoji="1" lang="en-US" altLang="ja-JP" dirty="0"/>
              <a:t>3</a:t>
            </a:r>
            <a:r>
              <a:rPr kumimoji="1" lang="ja-JP" altLang="en-US" dirty="0"/>
              <a:t>年以下の懲役または</a:t>
            </a:r>
            <a:r>
              <a:rPr kumimoji="1" lang="en-US" altLang="ja-JP" dirty="0"/>
              <a:t>300</a:t>
            </a:r>
            <a:r>
              <a:rPr kumimoji="1" lang="ja-JP" altLang="en-US" dirty="0"/>
              <a:t>万円以下の罰金か、またはその両方が科せられることになりました。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FF287CCC-FE16-4EFC-B60A-9F5EB7AEAC27}" type="slidenum">
              <a:rPr kumimoji="1" lang="ja-JP" altLang="en-US" smtClean="0"/>
              <a:t>9</a:t>
            </a:fld>
            <a:endParaRPr kumimoji="1" lang="ja-JP" altLang="en-US"/>
          </a:p>
        </p:txBody>
      </p:sp>
    </p:spTree>
    <p:extLst>
      <p:ext uri="{BB962C8B-B14F-4D97-AF65-F5344CB8AC3E}">
        <p14:creationId xmlns:p14="http://schemas.microsoft.com/office/powerpoint/2010/main" val="152553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58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66EDD98-D7E6-4A14-920A-0D487E638B7F}" type="datetimeFigureOut">
              <a:rPr kumimoji="1" lang="ja-JP" altLang="en-US" smtClean="0"/>
              <a:t>2017/12/1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291576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6EDD98-D7E6-4A14-920A-0D487E638B7F}" type="datetimeFigureOut">
              <a:rPr kumimoji="1" lang="ja-JP" altLang="en-US" smtClean="0"/>
              <a:t>2017/12/1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114901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80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80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6EDD98-D7E6-4A14-920A-0D487E638B7F}" type="datetimeFigureOut">
              <a:rPr kumimoji="1" lang="ja-JP" altLang="en-US" smtClean="0"/>
              <a:t>2017/12/1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382764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767"/>
            <a:ext cx="7772400" cy="1470025"/>
          </a:xfrm>
        </p:spPr>
        <p:txBody>
          <a:bodyPr/>
          <a:lstStyle>
            <a:lvl1pPr>
              <a:defRPr/>
            </a:lvl1pPr>
          </a:lstStyle>
          <a:p>
            <a:r>
              <a:rPr lang="ja-JP" altLang="en-US"/>
              <a:t>マスタ タイトルの書式設定</a:t>
            </a:r>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ja-JP" altLang="en-US"/>
              <a:t>マスタ サブタイトルの書式設定</a:t>
            </a:r>
          </a:p>
        </p:txBody>
      </p:sp>
      <p:sp>
        <p:nvSpPr>
          <p:cNvPr id="3076" name="Rectangle 4"/>
          <p:cNvSpPr>
            <a:spLocks noGrp="1" noChangeArrowheads="1"/>
          </p:cNvSpPr>
          <p:nvPr>
            <p:ph type="dt" sz="half" idx="2"/>
          </p:nvPr>
        </p:nvSpPr>
        <p:spPr/>
        <p:txBody>
          <a:bodyPr/>
          <a:lstStyle>
            <a:lvl1pPr>
              <a:defRPr sz="1200"/>
            </a:lvl1pPr>
          </a:lstStyle>
          <a:p>
            <a:endParaRPr lang="en-US" altLang="ja-JP" dirty="0">
              <a:solidFill>
                <a:srgbClr val="000000"/>
              </a:solidFill>
            </a:endParaRPr>
          </a:p>
        </p:txBody>
      </p:sp>
      <p:sp>
        <p:nvSpPr>
          <p:cNvPr id="3077" name="Rectangle 5"/>
          <p:cNvSpPr>
            <a:spLocks noGrp="1" noChangeArrowheads="1"/>
          </p:cNvSpPr>
          <p:nvPr>
            <p:ph type="ftr" sz="quarter" idx="3"/>
          </p:nvPr>
        </p:nvSpPr>
        <p:spPr/>
        <p:txBody>
          <a:bodyPr/>
          <a:lstStyle>
            <a:lvl1pPr>
              <a:defRPr sz="1200"/>
            </a:lvl1pPr>
          </a:lstStyle>
          <a:p>
            <a:endParaRPr lang="en-US" altLang="ja-JP" dirty="0">
              <a:solidFill>
                <a:srgbClr val="000000"/>
              </a:solidFill>
            </a:endParaRPr>
          </a:p>
        </p:txBody>
      </p:sp>
      <p:sp>
        <p:nvSpPr>
          <p:cNvPr id="3078" name="Rectangle 6"/>
          <p:cNvSpPr>
            <a:spLocks noGrp="1" noChangeArrowheads="1"/>
          </p:cNvSpPr>
          <p:nvPr>
            <p:ph type="sldNum" sz="quarter" idx="4"/>
          </p:nvPr>
        </p:nvSpPr>
        <p:spPr/>
        <p:txBody>
          <a:bodyPr/>
          <a:lstStyle>
            <a:lvl1pPr>
              <a:defRPr sz="1200"/>
            </a:lvl1pPr>
          </a:lstStyle>
          <a:p>
            <a:fld id="{1AFCC944-666A-40CB-AE22-0CA10272CF2F}"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653436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E002A84-53CB-4550-AD1F-E72B05BAEE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839626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7067"/>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1B5C7812-B229-4D8C-A3FC-76EA36D740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981154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3"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A15C9179-8F3E-4DE8-85EE-DE6EB575E67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746563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dirty="0">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4459B2DF-2CDF-4E73-A1AF-109A9E8600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958027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2A4261AE-8833-4D42-A5C4-552B7DCC6C0A}"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90524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dirty="0">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400287BA-9EA8-4BFD-9CAC-CD5467886EC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211074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538" y="27321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DB6C1D7E-6BA0-4C6D-99D8-042B459CA54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78686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6EDD98-D7E6-4A14-920A-0D487E638B7F}" type="datetimeFigureOut">
              <a:rPr kumimoji="1" lang="ja-JP" altLang="en-US" smtClean="0"/>
              <a:t>2017/12/1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3597235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C1363289-CC8E-4EAD-820D-3568420C839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696712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02EE3D3B-E10A-4BCF-BA61-0B82D23E34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244424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805"/>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7" y="274805"/>
            <a:ext cx="6031523"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308E0F2-06A5-4CD1-8501-ACEED1E0BBD0}"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729095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6"/>
            <a:ext cx="8229600" cy="4525963"/>
          </a:xfrm>
        </p:spPr>
        <p:txBody>
          <a:bodyPr/>
          <a:lstStyle/>
          <a:p>
            <a:endParaRPr lang="ja-JP" altLang="en-US" dirty="0"/>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9CD8A534-F44C-4A4B-92C4-EF2ED3D9168D}"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465857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2338" y="1600200"/>
            <a:ext cx="4044462"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2338" y="3938755"/>
            <a:ext cx="4044462"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5"/>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7" name="フッター プレースホルダ 6"/>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8" name="スライド番号プレースホルダ 7"/>
          <p:cNvSpPr>
            <a:spLocks noGrp="1"/>
          </p:cNvSpPr>
          <p:nvPr>
            <p:ph type="sldNum" sz="quarter" idx="12"/>
          </p:nvPr>
        </p:nvSpPr>
        <p:spPr>
          <a:xfrm>
            <a:off x="6553200" y="6245225"/>
            <a:ext cx="2133600" cy="476250"/>
          </a:xfrm>
        </p:spPr>
        <p:txBody>
          <a:bodyPr/>
          <a:lstStyle>
            <a:lvl1pPr>
              <a:defRPr/>
            </a:lvl1pPr>
          </a:lstStyle>
          <a:p>
            <a:fld id="{1EA3B0B0-E736-48E3-B0F2-2996993239D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051376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805"/>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a:lvl1pPr>
          </a:lstStyle>
          <a:p>
            <a:fld id="{22E219BD-F064-4FF1-AE7C-6A12FC115BB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046673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600206"/>
            <a:ext cx="4044462"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C5047633-709C-4EE7-B4F4-9204887A48F8}"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922090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a:xfrm>
            <a:off x="685800" y="6248400"/>
            <a:ext cx="1905000" cy="457200"/>
          </a:xfrm>
        </p:spPr>
        <p:txBody>
          <a:bodyPr/>
          <a:lstStyle>
            <a:lvl1pPr>
              <a:defRPr/>
            </a:lvl1pPr>
          </a:lstStyle>
          <a:p>
            <a:endParaRPr lang="en-US" altLang="ja-JP">
              <a:solidFill>
                <a:srgbClr val="000000"/>
              </a:solidFill>
            </a:endParaRPr>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a:xfrm>
            <a:off x="8442409" y="46038"/>
            <a:ext cx="676275" cy="277812"/>
          </a:xfrm>
        </p:spPr>
        <p:txBody>
          <a:bodyPr/>
          <a:lstStyle>
            <a:lvl1pPr>
              <a:defRPr/>
            </a:lvl1pPr>
          </a:lstStyle>
          <a:p>
            <a:fld id="{41B76B43-5087-466A-A72C-36C0FF7E508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1977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747"/>
            <a:ext cx="7772400" cy="1470025"/>
          </a:xfrm>
        </p:spPr>
        <p:txBody>
          <a:bodyPr/>
          <a:lstStyle>
            <a:lvl1pPr>
              <a:defRPr/>
            </a:lvl1pPr>
          </a:lstStyle>
          <a:p>
            <a:r>
              <a:rPr lang="ja-JP" altLang="en-US"/>
              <a:t>マスタ タイトルの書式設定</a:t>
            </a:r>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ja-JP" altLang="en-US"/>
              <a:t>マスタ サブタイトルの書式設定</a:t>
            </a:r>
          </a:p>
        </p:txBody>
      </p:sp>
      <p:sp>
        <p:nvSpPr>
          <p:cNvPr id="3076" name="Rectangle 4"/>
          <p:cNvSpPr>
            <a:spLocks noGrp="1" noChangeArrowheads="1"/>
          </p:cNvSpPr>
          <p:nvPr>
            <p:ph type="dt" sz="half" idx="2"/>
          </p:nvPr>
        </p:nvSpPr>
        <p:spPr/>
        <p:txBody>
          <a:bodyPr/>
          <a:lstStyle>
            <a:lvl1pPr>
              <a:defRPr sz="1200"/>
            </a:lvl1pPr>
          </a:lstStyle>
          <a:p>
            <a:endParaRPr lang="en-US" altLang="ja-JP" dirty="0">
              <a:solidFill>
                <a:srgbClr val="000000"/>
              </a:solidFill>
            </a:endParaRPr>
          </a:p>
        </p:txBody>
      </p:sp>
      <p:sp>
        <p:nvSpPr>
          <p:cNvPr id="3077" name="Rectangle 5"/>
          <p:cNvSpPr>
            <a:spLocks noGrp="1" noChangeArrowheads="1"/>
          </p:cNvSpPr>
          <p:nvPr>
            <p:ph type="ftr" sz="quarter" idx="3"/>
          </p:nvPr>
        </p:nvSpPr>
        <p:spPr/>
        <p:txBody>
          <a:bodyPr/>
          <a:lstStyle>
            <a:lvl1pPr>
              <a:defRPr sz="1200"/>
            </a:lvl1pPr>
          </a:lstStyle>
          <a:p>
            <a:endParaRPr lang="en-US" altLang="ja-JP" dirty="0">
              <a:solidFill>
                <a:srgbClr val="000000"/>
              </a:solidFill>
            </a:endParaRPr>
          </a:p>
        </p:txBody>
      </p:sp>
      <p:sp>
        <p:nvSpPr>
          <p:cNvPr id="3078" name="Rectangle 6"/>
          <p:cNvSpPr>
            <a:spLocks noGrp="1" noChangeArrowheads="1"/>
          </p:cNvSpPr>
          <p:nvPr>
            <p:ph type="sldNum" sz="quarter" idx="4"/>
          </p:nvPr>
        </p:nvSpPr>
        <p:spPr/>
        <p:txBody>
          <a:bodyPr/>
          <a:lstStyle>
            <a:lvl1pPr>
              <a:defRPr sz="1200"/>
            </a:lvl1pPr>
          </a:lstStyle>
          <a:p>
            <a:fld id="{1AFCC944-666A-40CB-AE22-0CA10272CF2F}"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071841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E002A84-53CB-4550-AD1F-E72B05BAEE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331049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62"/>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66EDD98-D7E6-4A14-920A-0D487E638B7F}" type="datetimeFigureOut">
              <a:rPr kumimoji="1" lang="ja-JP" altLang="en-US" smtClean="0"/>
              <a:t>2017/12/1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3727124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7047"/>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1B5C7812-B229-4D8C-A3FC-76EA36D740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481230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3"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A15C9179-8F3E-4DE8-85EE-DE6EB575E67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262751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dirty="0">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4459B2DF-2CDF-4E73-A1AF-109A9E8600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560773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2A4261AE-8833-4D42-A5C4-552B7DCC6C0A}"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855732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dirty="0">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400287BA-9EA8-4BFD-9CAC-CD5467886EC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151084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538" y="27319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DB6C1D7E-6BA0-4C6D-99D8-042B459CA54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01426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C1363289-CC8E-4EAD-820D-3568420C839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430704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02EE3D3B-E10A-4BCF-BA61-0B82D23E34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732011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85"/>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7" y="274785"/>
            <a:ext cx="6031523"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308E0F2-06A5-4CD1-8501-ACEED1E0BBD0}"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9801076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6"/>
            <a:ext cx="8229600" cy="4525963"/>
          </a:xfrm>
        </p:spPr>
        <p:txBody>
          <a:bodyPr/>
          <a:lstStyle/>
          <a:p>
            <a:endParaRPr lang="ja-JP" altLang="en-US" dirty="0"/>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9CD8A534-F44C-4A4B-92C4-EF2ED3D9168D}"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24735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66EDD98-D7E6-4A14-920A-0D487E638B7F}" type="datetimeFigureOut">
              <a:rPr kumimoji="1" lang="ja-JP" altLang="en-US" smtClean="0"/>
              <a:t>2017/12/1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1582932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2338" y="1600200"/>
            <a:ext cx="4044462"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2338" y="3938735"/>
            <a:ext cx="4044462"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5"/>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7" name="フッター プレースホルダ 6"/>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8" name="スライド番号プレースホルダ 7"/>
          <p:cNvSpPr>
            <a:spLocks noGrp="1"/>
          </p:cNvSpPr>
          <p:nvPr>
            <p:ph type="sldNum" sz="quarter" idx="12"/>
          </p:nvPr>
        </p:nvSpPr>
        <p:spPr>
          <a:xfrm>
            <a:off x="6553200" y="6245225"/>
            <a:ext cx="2133600" cy="476250"/>
          </a:xfrm>
        </p:spPr>
        <p:txBody>
          <a:bodyPr/>
          <a:lstStyle>
            <a:lvl1pPr>
              <a:defRPr/>
            </a:lvl1pPr>
          </a:lstStyle>
          <a:p>
            <a:fld id="{1EA3B0B0-E736-48E3-B0F2-2996993239D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5301850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785"/>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a:lvl1pPr>
          </a:lstStyle>
          <a:p>
            <a:fld id="{22E219BD-F064-4FF1-AE7C-6A12FC115BB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899235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3" y="1600206"/>
            <a:ext cx="4044462"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600206"/>
            <a:ext cx="4044462"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C5047633-709C-4EE7-B4F4-9204887A48F8}"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120400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5"/>
            <a:ext cx="7772400" cy="1470025"/>
          </a:xfrm>
        </p:spPr>
        <p:txBody>
          <a:bodyPr/>
          <a:lstStyle>
            <a:lvl1pPr>
              <a:defRPr/>
            </a:lvl1pPr>
          </a:lstStyle>
          <a:p>
            <a:r>
              <a:rPr lang="ja-JP" altLang="en-US"/>
              <a:t>マスタ タイトルの書式設定</a:t>
            </a:r>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ja-JP" altLang="en-US"/>
              <a:t>マスタ サブタイトルの書式設定</a:t>
            </a:r>
          </a:p>
        </p:txBody>
      </p:sp>
      <p:sp>
        <p:nvSpPr>
          <p:cNvPr id="3076" name="Rectangle 4"/>
          <p:cNvSpPr>
            <a:spLocks noGrp="1" noChangeArrowheads="1"/>
          </p:cNvSpPr>
          <p:nvPr>
            <p:ph type="dt" sz="half" idx="2"/>
          </p:nvPr>
        </p:nvSpPr>
        <p:spPr/>
        <p:txBody>
          <a:bodyPr/>
          <a:lstStyle>
            <a:lvl1pPr>
              <a:defRPr sz="1108"/>
            </a:lvl1pPr>
          </a:lstStyle>
          <a:p>
            <a:endParaRPr lang="en-US" altLang="ja-JP" dirty="0">
              <a:solidFill>
                <a:srgbClr val="000000"/>
              </a:solidFill>
            </a:endParaRPr>
          </a:p>
        </p:txBody>
      </p:sp>
      <p:sp>
        <p:nvSpPr>
          <p:cNvPr id="3077" name="Rectangle 5"/>
          <p:cNvSpPr>
            <a:spLocks noGrp="1" noChangeArrowheads="1"/>
          </p:cNvSpPr>
          <p:nvPr>
            <p:ph type="ftr" sz="quarter" idx="3"/>
          </p:nvPr>
        </p:nvSpPr>
        <p:spPr/>
        <p:txBody>
          <a:bodyPr/>
          <a:lstStyle>
            <a:lvl1pPr>
              <a:defRPr sz="1108"/>
            </a:lvl1pPr>
          </a:lstStyle>
          <a:p>
            <a:endParaRPr lang="en-US" altLang="ja-JP" dirty="0">
              <a:solidFill>
                <a:srgbClr val="000000"/>
              </a:solidFill>
            </a:endParaRPr>
          </a:p>
        </p:txBody>
      </p:sp>
      <p:sp>
        <p:nvSpPr>
          <p:cNvPr id="3078" name="Rectangle 6"/>
          <p:cNvSpPr>
            <a:spLocks noGrp="1" noChangeArrowheads="1"/>
          </p:cNvSpPr>
          <p:nvPr>
            <p:ph type="sldNum" sz="quarter" idx="4"/>
          </p:nvPr>
        </p:nvSpPr>
        <p:spPr/>
        <p:txBody>
          <a:bodyPr/>
          <a:lstStyle>
            <a:lvl1pPr>
              <a:defRPr sz="1108"/>
            </a:lvl1pPr>
          </a:lstStyle>
          <a:p>
            <a:fld id="{1AFCC944-666A-40CB-AE22-0CA10272CF2F}"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029616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E002A84-53CB-4550-AD1F-E72B05BAEE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3511204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5"/>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1B5C7812-B229-4D8C-A3FC-76EA36D740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7792012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2" y="1600205"/>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600205"/>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A15C9179-8F3E-4DE8-85EE-DE6EB575E67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27560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272"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272"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dirty="0">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4459B2DF-2CDF-4E73-A1AF-109A9E86008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6668259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2A4261AE-8833-4D42-A5C4-552B7DCC6C0A}"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973703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dirty="0">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400287BA-9EA8-4BFD-9CAC-CD5467886EC7}"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359971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66EDD98-D7E6-4A14-920A-0D487E638B7F}" type="datetimeFigureOut">
              <a:rPr kumimoji="1" lang="ja-JP" altLang="en-US" smtClean="0"/>
              <a:t>2017/12/1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1007617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435"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538" y="273055"/>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2" y="1435103"/>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DB6C1D7E-6BA0-4C6D-99D8-042B459CA54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0553568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ja-JP" altLang="en-US" dirty="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C1363289-CC8E-4EAD-820D-3568420C839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7583788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02EE3D3B-E10A-4BCF-BA61-0B82D23E347C}"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7281705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3"/>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2" y="274643"/>
            <a:ext cx="6031523"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B308E0F2-06A5-4CD1-8501-ACEED1E0BBD0}"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999028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5"/>
            <a:ext cx="8229600" cy="4525963"/>
          </a:xfrm>
        </p:spPr>
        <p:txBody>
          <a:bodyPr/>
          <a:lstStyle/>
          <a:p>
            <a:endParaRPr lang="ja-JP" altLang="en-US" dirty="0"/>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9CD8A534-F44C-4A4B-92C4-EF2ED3D9168D}"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9362191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2" y="1600205"/>
            <a:ext cx="4044462"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2338" y="1600200"/>
            <a:ext cx="4044462"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2338" y="3938593"/>
            <a:ext cx="4044462"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5"/>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7" name="フッター プレースホルダ 6"/>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8" name="スライド番号プレースホルダ 7"/>
          <p:cNvSpPr>
            <a:spLocks noGrp="1"/>
          </p:cNvSpPr>
          <p:nvPr>
            <p:ph type="sldNum" sz="quarter" idx="12"/>
          </p:nvPr>
        </p:nvSpPr>
        <p:spPr>
          <a:xfrm>
            <a:off x="6553200" y="6245225"/>
            <a:ext cx="2133600" cy="476250"/>
          </a:xfrm>
        </p:spPr>
        <p:txBody>
          <a:bodyPr/>
          <a:lstStyle>
            <a:lvl1pPr>
              <a:defRPr/>
            </a:lvl1pPr>
          </a:lstStyle>
          <a:p>
            <a:fld id="{1EA3B0B0-E736-48E3-B0F2-2996993239D5}"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896606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3"/>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a:lvl1pPr>
          </a:lstStyle>
          <a:p>
            <a:fld id="{22E219BD-F064-4FF1-AE7C-6A12FC115BB4}"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7117121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2" y="1600205"/>
            <a:ext cx="4044462"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600205"/>
            <a:ext cx="4044462"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dirty="0">
              <a:solidFill>
                <a:srgbClr val="000000"/>
              </a:solidFill>
            </a:endParaRPr>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dirty="0">
              <a:solidFill>
                <a:srgbClr val="000000"/>
              </a:solidFill>
            </a:endParaRPr>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C5047633-709C-4EE7-B4F4-9204887A48F8}" type="slidenum">
              <a:rPr lang="ja-JP" altLang="en-US">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0987682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a:xfrm>
            <a:off x="685800" y="6248400"/>
            <a:ext cx="1905000" cy="457200"/>
          </a:xfrm>
        </p:spPr>
        <p:txBody>
          <a:bodyPr/>
          <a:lstStyle>
            <a:lvl1pPr>
              <a:defRPr/>
            </a:lvl1pPr>
          </a:lstStyle>
          <a:p>
            <a:endParaRPr lang="en-US" altLang="ja-JP">
              <a:solidFill>
                <a:srgbClr val="000000"/>
              </a:solidFill>
            </a:endParaRPr>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a:xfrm>
            <a:off x="8442328" y="46038"/>
            <a:ext cx="676275" cy="277812"/>
          </a:xfrm>
        </p:spPr>
        <p:txBody>
          <a:bodyPr/>
          <a:lstStyle>
            <a:lvl1pPr>
              <a:defRPr/>
            </a:lvl1pPr>
          </a:lstStyle>
          <a:p>
            <a:fld id="{41B76B43-5087-466A-A72C-36C0FF7E508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670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66EDD98-D7E6-4A14-920A-0D487E638B7F}" type="datetimeFigureOut">
              <a:rPr kumimoji="1" lang="ja-JP" altLang="en-US" smtClean="0"/>
              <a:t>2017/12/1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347841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6EDD98-D7E6-4A14-920A-0D487E638B7F}" type="datetimeFigureOut">
              <a:rPr kumimoji="1" lang="ja-JP" altLang="en-US" smtClean="0"/>
              <a:t>2017/12/1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597942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2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66EDD98-D7E6-4A14-920A-0D487E638B7F}" type="datetimeFigureOut">
              <a:rPr kumimoji="1" lang="ja-JP" altLang="en-US" smtClean="0"/>
              <a:t>2017/12/1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162279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66EDD98-D7E6-4A14-920A-0D487E638B7F}" type="datetimeFigureOut">
              <a:rPr kumimoji="1" lang="ja-JP" altLang="en-US" smtClean="0"/>
              <a:t>2017/12/1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3022911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image" Target="../media/image1.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4.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51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6EDD98-D7E6-4A14-920A-0D487E638B7F}" type="datetimeFigureOut">
              <a:rPr kumimoji="1" lang="ja-JP" altLang="en-US" smtClean="0"/>
              <a:t>2017/12/1</a:t>
            </a:fld>
            <a:endParaRPr kumimoji="1" lang="ja-JP" altLang="en-US"/>
          </a:p>
        </p:txBody>
      </p:sp>
      <p:sp>
        <p:nvSpPr>
          <p:cNvPr id="5" name="フッター プレースホルダー 4"/>
          <p:cNvSpPr>
            <a:spLocks noGrp="1"/>
          </p:cNvSpPr>
          <p:nvPr>
            <p:ph type="ftr" sz="quarter" idx="3"/>
          </p:nvPr>
        </p:nvSpPr>
        <p:spPr>
          <a:xfrm>
            <a:off x="3124200" y="63565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5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3EFFB-8E4F-441B-9AC6-925AC6213A1A}" type="slidenum">
              <a:rPr kumimoji="1" lang="ja-JP" altLang="en-US" smtClean="0"/>
              <a:t>‹#›</a:t>
            </a:fld>
            <a:endParaRPr kumimoji="1" lang="ja-JP" altLang="en-US"/>
          </a:p>
        </p:txBody>
      </p:sp>
    </p:spTree>
    <p:extLst>
      <p:ext uri="{BB962C8B-B14F-4D97-AF65-F5344CB8AC3E}">
        <p14:creationId xmlns:p14="http://schemas.microsoft.com/office/powerpoint/2010/main" val="1439793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ea typeface="ＭＳ Ｐゴシック" pitchFamily="50" charset="-128"/>
              </a:defRPr>
            </a:lvl1pPr>
          </a:lstStyle>
          <a:p>
            <a:pPr fontAlgn="base">
              <a:spcAft>
                <a:spcPct val="0"/>
              </a:spcAft>
            </a:pPr>
            <a:endParaRPr kumimoji="0" lang="en-US" altLang="ja-JP"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n-lt"/>
                <a:ea typeface="ＭＳ Ｐゴシック" pitchFamily="50" charset="-128"/>
              </a:defRPr>
            </a:lvl1pPr>
          </a:lstStyle>
          <a:p>
            <a:pPr algn="ctr" fontAlgn="base">
              <a:spcAft>
                <a:spcPct val="0"/>
              </a:spcAft>
            </a:pPr>
            <a:endParaRPr kumimoji="0" lang="en-US" altLang="ja-JP"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mn-lt"/>
                <a:ea typeface="ＭＳ Ｐゴシック" pitchFamily="50" charset="-128"/>
              </a:defRPr>
            </a:lvl1pPr>
          </a:lstStyle>
          <a:p>
            <a:pPr fontAlgn="base">
              <a:spcAft>
                <a:spcPct val="0"/>
              </a:spcAft>
            </a:pPr>
            <a:fld id="{15AF7F98-E3F5-4922-A85C-8116A81CF187}" type="slidenum">
              <a:rPr kumimoji="0" lang="ja-JP" altLang="en-US">
                <a:solidFill>
                  <a:srgbClr val="000000"/>
                </a:solidFill>
              </a:rPr>
              <a:pPr fontAlgn="base">
                <a:spcAft>
                  <a:spcPct val="0"/>
                </a:spcAft>
              </a:pPr>
              <a:t>‹#›</a:t>
            </a:fld>
            <a:endParaRPr kumimoji="0" lang="en-US" altLang="ja-JP" dirty="0">
              <a:solidFill>
                <a:srgbClr val="000000"/>
              </a:solidFill>
            </a:endParaRPr>
          </a:p>
        </p:txBody>
      </p:sp>
    </p:spTree>
    <p:extLst>
      <p:ext uri="{BB962C8B-B14F-4D97-AF65-F5344CB8AC3E}">
        <p14:creationId xmlns:p14="http://schemas.microsoft.com/office/powerpoint/2010/main" val="386775759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sldNum="0" hdr="0" ft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ea typeface="ＭＳ Ｐゴシック" pitchFamily="50" charset="-128"/>
              </a:defRPr>
            </a:lvl1pPr>
          </a:lstStyle>
          <a:p>
            <a:pPr fontAlgn="base">
              <a:spcAft>
                <a:spcPct val="0"/>
              </a:spcAft>
            </a:pPr>
            <a:endParaRPr kumimoji="0" lang="en-US" altLang="ja-JP"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n-lt"/>
                <a:ea typeface="ＭＳ Ｐゴシック" pitchFamily="50" charset="-128"/>
              </a:defRPr>
            </a:lvl1pPr>
          </a:lstStyle>
          <a:p>
            <a:pPr algn="ctr" fontAlgn="base">
              <a:spcAft>
                <a:spcPct val="0"/>
              </a:spcAft>
            </a:pPr>
            <a:endParaRPr kumimoji="0" lang="en-US" altLang="ja-JP"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mn-lt"/>
                <a:ea typeface="ＭＳ Ｐゴシック" pitchFamily="50" charset="-128"/>
              </a:defRPr>
            </a:lvl1pPr>
          </a:lstStyle>
          <a:p>
            <a:pPr fontAlgn="base">
              <a:spcAft>
                <a:spcPct val="0"/>
              </a:spcAft>
            </a:pPr>
            <a:fld id="{15AF7F98-E3F5-4922-A85C-8116A81CF187}" type="slidenum">
              <a:rPr kumimoji="0" lang="ja-JP" altLang="en-US">
                <a:solidFill>
                  <a:srgbClr val="000000"/>
                </a:solidFill>
              </a:rPr>
              <a:pPr fontAlgn="base">
                <a:spcAft>
                  <a:spcPct val="0"/>
                </a:spcAft>
              </a:pPr>
              <a:t>‹#›</a:t>
            </a:fld>
            <a:endParaRPr kumimoji="0" lang="en-US" altLang="ja-JP" dirty="0">
              <a:solidFill>
                <a:srgbClr val="000000"/>
              </a:solidFill>
            </a:endParaRPr>
          </a:p>
        </p:txBody>
      </p:sp>
    </p:spTree>
    <p:extLst>
      <p:ext uri="{BB962C8B-B14F-4D97-AF65-F5344CB8AC3E}">
        <p14:creationId xmlns:p14="http://schemas.microsoft.com/office/powerpoint/2010/main" val="304419996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hf sldNum="0" hdr="0" ft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5"/>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92">
                <a:latin typeface="+mn-lt"/>
                <a:ea typeface="ＭＳ Ｐゴシック" pitchFamily="50" charset="-128"/>
              </a:defRPr>
            </a:lvl1pPr>
          </a:lstStyle>
          <a:p>
            <a:pPr fontAlgn="base">
              <a:spcAft>
                <a:spcPct val="0"/>
              </a:spcAft>
            </a:pPr>
            <a:endParaRPr kumimoji="0" lang="en-US" altLang="ja-JP"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92">
                <a:latin typeface="+mn-lt"/>
                <a:ea typeface="ＭＳ Ｐゴシック" pitchFamily="50" charset="-128"/>
              </a:defRPr>
            </a:lvl1pPr>
          </a:lstStyle>
          <a:p>
            <a:pPr algn="ctr" fontAlgn="base">
              <a:spcAft>
                <a:spcPct val="0"/>
              </a:spcAft>
            </a:pPr>
            <a:endParaRPr kumimoji="0" lang="en-US" altLang="ja-JP"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92">
                <a:latin typeface="+mn-lt"/>
                <a:ea typeface="ＭＳ Ｐゴシック" pitchFamily="50" charset="-128"/>
              </a:defRPr>
            </a:lvl1pPr>
          </a:lstStyle>
          <a:p>
            <a:pPr fontAlgn="base">
              <a:spcAft>
                <a:spcPct val="0"/>
              </a:spcAft>
            </a:pPr>
            <a:fld id="{15AF7F98-E3F5-4922-A85C-8116A81CF187}" type="slidenum">
              <a:rPr kumimoji="0" lang="ja-JP" altLang="en-US">
                <a:solidFill>
                  <a:srgbClr val="000000"/>
                </a:solidFill>
              </a:rPr>
              <a:pPr fontAlgn="base">
                <a:spcAft>
                  <a:spcPct val="0"/>
                </a:spcAft>
              </a:pPr>
              <a:t>‹#›</a:t>
            </a:fld>
            <a:endParaRPr kumimoji="0" lang="en-US" altLang="ja-JP" dirty="0">
              <a:solidFill>
                <a:srgbClr val="000000"/>
              </a:solidFill>
            </a:endParaRPr>
          </a:p>
        </p:txBody>
      </p:sp>
    </p:spTree>
    <p:extLst>
      <p:ext uri="{BB962C8B-B14F-4D97-AF65-F5344CB8AC3E}">
        <p14:creationId xmlns:p14="http://schemas.microsoft.com/office/powerpoint/2010/main" val="3237069280"/>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Lst>
  <p:hf sldNum="0" hdr="0" ftr="0" dt="0"/>
  <p:txStyles>
    <p:titleStyle>
      <a:lvl1pPr algn="ctr" rtl="0" fontAlgn="base">
        <a:spcBef>
          <a:spcPct val="0"/>
        </a:spcBef>
        <a:spcAft>
          <a:spcPct val="0"/>
        </a:spcAft>
        <a:defRPr sz="3323">
          <a:solidFill>
            <a:schemeClr val="tx2"/>
          </a:solidFill>
          <a:latin typeface="+mj-lt"/>
          <a:ea typeface="+mj-ea"/>
          <a:cs typeface="+mj-cs"/>
        </a:defRPr>
      </a:lvl1pPr>
      <a:lvl2pPr algn="ctr" rtl="0" fontAlgn="base">
        <a:spcBef>
          <a:spcPct val="0"/>
        </a:spcBef>
        <a:spcAft>
          <a:spcPct val="0"/>
        </a:spcAft>
        <a:defRPr sz="3323">
          <a:solidFill>
            <a:schemeClr val="tx2"/>
          </a:solidFill>
          <a:latin typeface="Trebuchet MS" pitchFamily="34" charset="0"/>
        </a:defRPr>
      </a:lvl2pPr>
      <a:lvl3pPr algn="ctr" rtl="0" fontAlgn="base">
        <a:spcBef>
          <a:spcPct val="0"/>
        </a:spcBef>
        <a:spcAft>
          <a:spcPct val="0"/>
        </a:spcAft>
        <a:defRPr sz="3323">
          <a:solidFill>
            <a:schemeClr val="tx2"/>
          </a:solidFill>
          <a:latin typeface="Trebuchet MS" pitchFamily="34" charset="0"/>
        </a:defRPr>
      </a:lvl3pPr>
      <a:lvl4pPr algn="ctr" rtl="0" fontAlgn="base">
        <a:spcBef>
          <a:spcPct val="0"/>
        </a:spcBef>
        <a:spcAft>
          <a:spcPct val="0"/>
        </a:spcAft>
        <a:defRPr sz="3323">
          <a:solidFill>
            <a:schemeClr val="tx2"/>
          </a:solidFill>
          <a:latin typeface="Trebuchet MS" pitchFamily="34" charset="0"/>
        </a:defRPr>
      </a:lvl4pPr>
      <a:lvl5pPr algn="ctr" rtl="0" fontAlgn="base">
        <a:spcBef>
          <a:spcPct val="0"/>
        </a:spcBef>
        <a:spcAft>
          <a:spcPct val="0"/>
        </a:spcAft>
        <a:defRPr sz="3323">
          <a:solidFill>
            <a:schemeClr val="tx2"/>
          </a:solidFill>
          <a:latin typeface="Trebuchet MS" pitchFamily="34" charset="0"/>
        </a:defRPr>
      </a:lvl5pPr>
      <a:lvl6pPr marL="422041" algn="ctr" rtl="0" fontAlgn="base">
        <a:spcBef>
          <a:spcPct val="0"/>
        </a:spcBef>
        <a:spcAft>
          <a:spcPct val="0"/>
        </a:spcAft>
        <a:defRPr sz="3323">
          <a:solidFill>
            <a:schemeClr val="tx2"/>
          </a:solidFill>
          <a:latin typeface="Trebuchet MS" pitchFamily="34" charset="0"/>
        </a:defRPr>
      </a:lvl6pPr>
      <a:lvl7pPr marL="844083" algn="ctr" rtl="0" fontAlgn="base">
        <a:spcBef>
          <a:spcPct val="0"/>
        </a:spcBef>
        <a:spcAft>
          <a:spcPct val="0"/>
        </a:spcAft>
        <a:defRPr sz="3323">
          <a:solidFill>
            <a:schemeClr val="tx2"/>
          </a:solidFill>
          <a:latin typeface="Trebuchet MS" pitchFamily="34" charset="0"/>
        </a:defRPr>
      </a:lvl7pPr>
      <a:lvl8pPr marL="1266124" algn="ctr" rtl="0" fontAlgn="base">
        <a:spcBef>
          <a:spcPct val="0"/>
        </a:spcBef>
        <a:spcAft>
          <a:spcPct val="0"/>
        </a:spcAft>
        <a:defRPr sz="3323">
          <a:solidFill>
            <a:schemeClr val="tx2"/>
          </a:solidFill>
          <a:latin typeface="Trebuchet MS" pitchFamily="34" charset="0"/>
        </a:defRPr>
      </a:lvl8pPr>
      <a:lvl9pPr marL="1688165" algn="ctr" rtl="0" fontAlgn="base">
        <a:spcBef>
          <a:spcPct val="0"/>
        </a:spcBef>
        <a:spcAft>
          <a:spcPct val="0"/>
        </a:spcAft>
        <a:defRPr sz="3323">
          <a:solidFill>
            <a:schemeClr val="tx2"/>
          </a:solidFill>
          <a:latin typeface="Trebuchet MS" pitchFamily="34" charset="0"/>
        </a:defRPr>
      </a:lvl9pPr>
    </p:titleStyle>
    <p:bodyStyle>
      <a:lvl1pPr marL="316531" indent="-316531" algn="l" rtl="0" fontAlgn="base">
        <a:spcBef>
          <a:spcPct val="20000"/>
        </a:spcBef>
        <a:spcAft>
          <a:spcPct val="0"/>
        </a:spcAft>
        <a:buChar char="•"/>
        <a:defRPr sz="2585">
          <a:solidFill>
            <a:schemeClr val="tx1"/>
          </a:solidFill>
          <a:latin typeface="+mn-lt"/>
          <a:ea typeface="+mn-ea"/>
          <a:cs typeface="+mn-cs"/>
        </a:defRPr>
      </a:lvl1pPr>
      <a:lvl2pPr marL="685817" indent="-263776" algn="l" rtl="0" fontAlgn="base">
        <a:spcBef>
          <a:spcPct val="20000"/>
        </a:spcBef>
        <a:spcAft>
          <a:spcPct val="0"/>
        </a:spcAft>
        <a:buChar char="–"/>
        <a:defRPr sz="2215">
          <a:solidFill>
            <a:schemeClr val="tx1"/>
          </a:solidFill>
          <a:latin typeface="+mn-lt"/>
        </a:defRPr>
      </a:lvl2pPr>
      <a:lvl3pPr marL="1055103" indent="-211021" algn="l" rtl="0" fontAlgn="base">
        <a:spcBef>
          <a:spcPct val="20000"/>
        </a:spcBef>
        <a:spcAft>
          <a:spcPct val="0"/>
        </a:spcAft>
        <a:buChar char="•"/>
        <a:defRPr sz="1846">
          <a:solidFill>
            <a:schemeClr val="tx1"/>
          </a:solidFill>
          <a:latin typeface="+mn-lt"/>
        </a:defRPr>
      </a:lvl3pPr>
      <a:lvl4pPr marL="1477145" indent="-211021" algn="l" rtl="0" fontAlgn="base">
        <a:spcBef>
          <a:spcPct val="20000"/>
        </a:spcBef>
        <a:spcAft>
          <a:spcPct val="0"/>
        </a:spcAft>
        <a:buChar char="–"/>
        <a:defRPr>
          <a:solidFill>
            <a:schemeClr val="tx1"/>
          </a:solidFill>
          <a:latin typeface="+mn-lt"/>
        </a:defRPr>
      </a:lvl4pPr>
      <a:lvl5pPr marL="1899186" indent="-211021" algn="l" rtl="0" fontAlgn="base">
        <a:spcBef>
          <a:spcPct val="20000"/>
        </a:spcBef>
        <a:spcAft>
          <a:spcPct val="0"/>
        </a:spcAft>
        <a:buChar char="»"/>
        <a:defRPr sz="1477">
          <a:solidFill>
            <a:schemeClr val="tx1"/>
          </a:solidFill>
          <a:latin typeface="+mn-lt"/>
        </a:defRPr>
      </a:lvl5pPr>
      <a:lvl6pPr marL="2321227" indent="-211021" algn="l" rtl="0" fontAlgn="base">
        <a:spcBef>
          <a:spcPct val="20000"/>
        </a:spcBef>
        <a:spcAft>
          <a:spcPct val="0"/>
        </a:spcAft>
        <a:buChar char="»"/>
        <a:defRPr sz="1477">
          <a:solidFill>
            <a:schemeClr val="tx1"/>
          </a:solidFill>
          <a:latin typeface="+mn-lt"/>
        </a:defRPr>
      </a:lvl6pPr>
      <a:lvl7pPr marL="2743269" indent="-211021" algn="l" rtl="0" fontAlgn="base">
        <a:spcBef>
          <a:spcPct val="20000"/>
        </a:spcBef>
        <a:spcAft>
          <a:spcPct val="0"/>
        </a:spcAft>
        <a:buChar char="»"/>
        <a:defRPr sz="1477">
          <a:solidFill>
            <a:schemeClr val="tx1"/>
          </a:solidFill>
          <a:latin typeface="+mn-lt"/>
        </a:defRPr>
      </a:lvl7pPr>
      <a:lvl8pPr marL="3165310" indent="-211021" algn="l" rtl="0" fontAlgn="base">
        <a:spcBef>
          <a:spcPct val="20000"/>
        </a:spcBef>
        <a:spcAft>
          <a:spcPct val="0"/>
        </a:spcAft>
        <a:buChar char="»"/>
        <a:defRPr sz="1477">
          <a:solidFill>
            <a:schemeClr val="tx1"/>
          </a:solidFill>
          <a:latin typeface="+mn-lt"/>
        </a:defRPr>
      </a:lvl8pPr>
      <a:lvl9pPr marL="3587351" indent="-211021" algn="l" rtl="0" fontAlgn="base">
        <a:spcBef>
          <a:spcPct val="20000"/>
        </a:spcBef>
        <a:spcAft>
          <a:spcPct val="0"/>
        </a:spcAft>
        <a:buChar char="»"/>
        <a:defRPr sz="1477">
          <a:solidFill>
            <a:schemeClr val="tx1"/>
          </a:solidFill>
          <a:latin typeface="+mn-lt"/>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4.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4.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44.xml"/><Relationship Id="rId5" Type="http://schemas.openxmlformats.org/officeDocument/2006/relationships/image" Target="../media/image27.pn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2.png"/><Relationship Id="rId18" Type="http://schemas.openxmlformats.org/officeDocument/2006/relationships/image" Target="../media/image34.png"/><Relationship Id="rId3" Type="http://schemas.openxmlformats.org/officeDocument/2006/relationships/notesSlide" Target="../notesSlides/notesSlide18.xml"/><Relationship Id="rId21" Type="http://schemas.openxmlformats.org/officeDocument/2006/relationships/oleObject" Target="../embeddings/oleObject9.bin"/><Relationship Id="rId7" Type="http://schemas.openxmlformats.org/officeDocument/2006/relationships/image" Target="../media/image29.png"/><Relationship Id="rId12" Type="http://schemas.openxmlformats.org/officeDocument/2006/relationships/oleObject" Target="../embeddings/oleObject5.bin"/><Relationship Id="rId17" Type="http://schemas.openxmlformats.org/officeDocument/2006/relationships/oleObject" Target="../embeddings/oleObject7.bin"/><Relationship Id="rId2" Type="http://schemas.openxmlformats.org/officeDocument/2006/relationships/slideLayout" Target="../slideLayouts/slideLayout44.xml"/><Relationship Id="rId16" Type="http://schemas.openxmlformats.org/officeDocument/2006/relationships/image" Target="../media/image33.png"/><Relationship Id="rId20" Type="http://schemas.openxmlformats.org/officeDocument/2006/relationships/image" Target="../media/image35.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oleObject" Target="../embeddings/oleObject6.bin"/><Relationship Id="rId10" Type="http://schemas.openxmlformats.org/officeDocument/2006/relationships/oleObject" Target="../embeddings/oleObject4.bin"/><Relationship Id="rId19" Type="http://schemas.openxmlformats.org/officeDocument/2006/relationships/oleObject" Target="../embeddings/oleObject8.bin"/><Relationship Id="rId4" Type="http://schemas.openxmlformats.org/officeDocument/2006/relationships/oleObject" Target="../embeddings/oleObject1.bin"/><Relationship Id="rId9" Type="http://schemas.openxmlformats.org/officeDocument/2006/relationships/image" Target="../media/image30.png"/><Relationship Id="rId14" Type="http://schemas.openxmlformats.org/officeDocument/2006/relationships/image" Target="../media/image37.jpeg"/><Relationship Id="rId22"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44.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1.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jpeg"/><Relationship Id="rId7"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 Id="rId9"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44.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subTitle" idx="1"/>
          </p:nvPr>
        </p:nvSpPr>
        <p:spPr>
          <a:xfrm>
            <a:off x="-17857" y="5138958"/>
            <a:ext cx="9161857" cy="1045808"/>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kern="0" dirty="0">
                <a:solidFill>
                  <a:srgbClr val="002060"/>
                </a:solidFill>
                <a:latin typeface="ＤＦＰ中太丸ゴシック体" panose="020F0700010101010101" pitchFamily="50" charset="-128"/>
                <a:ea typeface="ＤＦＰ中太丸ゴシック体" panose="020F0700010101010101" pitchFamily="50" charset="-128"/>
              </a:rPr>
              <a:t> 一 般 </a:t>
            </a:r>
            <a:r>
              <a:rPr kumimoji="0" lang="ja-JP" altLang="en-US" sz="1800" b="0" i="0" u="none" strike="noStrike" kern="0" cap="none" spc="0" normalizeH="0" baseline="0" noProof="0" dirty="0">
                <a:ln>
                  <a:noFill/>
                </a:ln>
                <a:solidFill>
                  <a:srgbClr val="002060"/>
                </a:solidFill>
                <a:uLnTx/>
                <a:uFillTx/>
                <a:latin typeface="ＤＦＰ中太丸ゴシック体" panose="020F0700010101010101" pitchFamily="50" charset="-128"/>
                <a:ea typeface="ＤＦＰ中太丸ゴシック体" panose="020F0700010101010101" pitchFamily="50" charset="-128"/>
              </a:rPr>
              <a:t>社 団 法 人</a:t>
            </a:r>
            <a:br>
              <a:rPr kumimoji="0" lang="en-US" altLang="ja-JP" sz="1600" b="0" i="0" u="none" strike="noStrike" kern="0" cap="none" spc="0" normalizeH="0" baseline="0" noProof="0" dirty="0">
                <a:ln>
                  <a:noFill/>
                </a:ln>
                <a:solidFill>
                  <a:srgbClr val="002060"/>
                </a:solidFill>
                <a:uLnTx/>
                <a:uFillTx/>
                <a:latin typeface="ＤＦＰ中太丸ゴシック体" panose="020F0700010101010101" pitchFamily="50" charset="-128"/>
                <a:ea typeface="ＤＦＰ中太丸ゴシック体" panose="020F0700010101010101" pitchFamily="50" charset="-128"/>
              </a:rPr>
            </a:br>
            <a:r>
              <a:rPr kumimoji="0" lang="ja-JP" altLang="en-US" sz="2800" b="0" i="0" u="none" strike="noStrike" kern="0" cap="none" spc="0" normalizeH="0" baseline="0" noProof="0" dirty="0">
                <a:ln>
                  <a:noFill/>
                </a:ln>
                <a:solidFill>
                  <a:srgbClr val="002060"/>
                </a:solidFill>
                <a:uLnTx/>
                <a:uFillTx/>
                <a:latin typeface="ＤＦＰ中太丸ゴシック体" panose="020F0700010101010101" pitchFamily="50" charset="-128"/>
                <a:ea typeface="ＤＦＰ中太丸ゴシック体" panose="020F0700010101010101" pitchFamily="50" charset="-128"/>
              </a:rPr>
              <a:t>愛 知 県 学 校 薬 剤 師 会 </a:t>
            </a:r>
            <a:endParaRPr kumimoji="0" lang="en-US" altLang="ja-JP" sz="1800" b="0" i="0" u="none" strike="noStrike" kern="0" cap="none" spc="0" normalizeH="0" baseline="0" noProof="0" dirty="0">
              <a:ln>
                <a:noFill/>
              </a:ln>
              <a:solidFill>
                <a:srgbClr val="002060"/>
              </a:solidFill>
              <a:uLnTx/>
              <a:uFillTx/>
              <a:latin typeface="ＤＦＰ中太丸ゴシック体" panose="020F0700010101010101" pitchFamily="50" charset="-128"/>
              <a:ea typeface="ＤＦＰ中太丸ゴシック体" panose="020F0700010101010101" pitchFamily="50" charset="-128"/>
            </a:endParaRPr>
          </a:p>
        </p:txBody>
      </p:sp>
      <p:sp>
        <p:nvSpPr>
          <p:cNvPr id="9" name="Rectangle 9"/>
          <p:cNvSpPr txBox="1">
            <a:spLocks/>
          </p:cNvSpPr>
          <p:nvPr/>
        </p:nvSpPr>
        <p:spPr bwMode="auto">
          <a:xfrm>
            <a:off x="0" y="1916832"/>
            <a:ext cx="9144000" cy="12241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sz="7200" b="0" i="0" u="none" strike="noStrike" kern="0" cap="none" spc="150" normalizeH="0" noProof="0" dirty="0">
              <a:ln>
                <a:noFill/>
              </a:ln>
              <a:solidFill>
                <a:srgbClr val="002060"/>
              </a:solidFill>
              <a:effectLst>
                <a:outerShdw blurRad="38100" dist="38100" dir="2700000" algn="tl">
                  <a:srgbClr val="000000">
                    <a:alpha val="43137"/>
                  </a:srgbClr>
                </a:outerShdw>
              </a:effectLst>
              <a:uLnTx/>
              <a:uFillTx/>
              <a:latin typeface="ＤＦＰ中太丸ゴシック体" pitchFamily="50" charset="-128"/>
              <a:ea typeface="ＤＦＰ中太丸ゴシック体" pitchFamily="50" charset="-128"/>
              <a:cs typeface="+mj-cs"/>
            </a:endParaRPr>
          </a:p>
        </p:txBody>
      </p:sp>
      <p:sp>
        <p:nvSpPr>
          <p:cNvPr id="12" name="タイトル 1"/>
          <p:cNvSpPr txBox="1">
            <a:spLocks/>
          </p:cNvSpPr>
          <p:nvPr/>
        </p:nvSpPr>
        <p:spPr bwMode="auto">
          <a:xfrm>
            <a:off x="-17857" y="1052736"/>
            <a:ext cx="9161857" cy="2952328"/>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en-US" altLang="ja-JP" sz="60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STOP!</a:t>
            </a:r>
          </a:p>
          <a:p>
            <a:r>
              <a:rPr lang="ja-JP" altLang="en-US" sz="80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危険ドラッグ</a:t>
            </a:r>
          </a:p>
        </p:txBody>
      </p:sp>
      <p:sp>
        <p:nvSpPr>
          <p:cNvPr id="13" name="正方形/長方形 12"/>
          <p:cNvSpPr/>
          <p:nvPr/>
        </p:nvSpPr>
        <p:spPr>
          <a:xfrm>
            <a:off x="-17857" y="3868622"/>
            <a:ext cx="9144000" cy="523220"/>
          </a:xfrm>
          <a:prstGeom prst="rect">
            <a:avLst/>
          </a:prstGeom>
          <a:effectLst>
            <a:outerShdw blurRad="50800" dist="38100" dir="2700000" algn="tl" rotWithShape="0">
              <a:schemeClr val="tx1">
                <a:lumMod val="50000"/>
                <a:lumOff val="50000"/>
                <a:alpha val="40000"/>
              </a:schemeClr>
            </a:outerShdw>
          </a:effectLst>
        </p:spPr>
        <p:txBody>
          <a:bodyPr wrap="square">
            <a:spAutoFit/>
          </a:bodyPr>
          <a:lstStyle/>
          <a:p>
            <a:pPr algn="ctr"/>
            <a:r>
              <a:rPr lang="ja-JP" altLang="en-US" sz="2800" b="1"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－その疑問、薬剤師が答えます－</a:t>
            </a:r>
          </a:p>
        </p:txBody>
      </p:sp>
    </p:spTree>
    <p:extLst>
      <p:ext uri="{BB962C8B-B14F-4D97-AF65-F5344CB8AC3E}">
        <p14:creationId xmlns:p14="http://schemas.microsoft.com/office/powerpoint/2010/main" val="345171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87624" y="1299739"/>
            <a:ext cx="6817647" cy="3970490"/>
          </a:xfrm>
          <a:prstGeom prst="rect">
            <a:avLst/>
          </a:prstGeom>
        </p:spPr>
      </p:pic>
      <p:sp>
        <p:nvSpPr>
          <p:cNvPr id="6" name="ストライプ矢印 5"/>
          <p:cNvSpPr/>
          <p:nvPr/>
        </p:nvSpPr>
        <p:spPr bwMode="auto">
          <a:xfrm rot="10800000">
            <a:off x="6732240" y="2672984"/>
            <a:ext cx="707231" cy="612000"/>
          </a:xfrm>
          <a:prstGeom prst="stripedRightArrow">
            <a:avLst/>
          </a:prstGeom>
          <a:solidFill>
            <a:srgbClr val="FF0000"/>
          </a:solidFill>
          <a:ln w="9525" cap="flat" cmpd="sng" algn="ctr">
            <a:solidFill>
              <a:srgbClr val="003366"/>
            </a:solidFill>
            <a:prstDash val="solid"/>
            <a:round/>
            <a:headEnd type="none" w="med" len="med"/>
            <a:tailEnd type="none" w="med" len="med"/>
          </a:ln>
          <a:effectLst/>
        </p:spPr>
        <p:txBody>
          <a:bodyPr vert="eaVert"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ja-JP" altLang="en-US" sz="1800" b="0" i="0" u="none" strike="noStrike" cap="none" normalizeH="0" baseline="0">
              <a:ln>
                <a:noFill/>
              </a:ln>
              <a:solidFill>
                <a:srgbClr val="FF0066"/>
              </a:solidFill>
              <a:effectLst/>
              <a:latin typeface="Arial" charset="0"/>
              <a:ea typeface="ＤＦＰ太丸ゴシック体" pitchFamily="50" charset="-128"/>
            </a:endParaRPr>
          </a:p>
        </p:txBody>
      </p:sp>
      <p:sp>
        <p:nvSpPr>
          <p:cNvPr id="7" name="タイトル 1"/>
          <p:cNvSpPr txBox="1">
            <a:spLocks/>
          </p:cNvSpPr>
          <p:nvPr/>
        </p:nvSpPr>
        <p:spPr bwMode="auto">
          <a:xfrm>
            <a:off x="0" y="0"/>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危険ドラッグへの規制</a:t>
            </a:r>
            <a:r>
              <a:rPr lang="ja-JP" altLang="en-US"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＜２＞</a:t>
            </a:r>
            <a:endParaRPr lang="en-US" altLang="ja-JP"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sp>
        <p:nvSpPr>
          <p:cNvPr id="2" name="正方形/長方形 1"/>
          <p:cNvSpPr/>
          <p:nvPr/>
        </p:nvSpPr>
        <p:spPr>
          <a:xfrm>
            <a:off x="476472" y="5400211"/>
            <a:ext cx="8208912" cy="1200329"/>
          </a:xfrm>
          <a:prstGeom prst="rect">
            <a:avLst/>
          </a:prstGeom>
          <a:solidFill>
            <a:schemeClr val="bg1"/>
          </a:solidFill>
          <a:ln w="12700">
            <a:solidFill>
              <a:srgbClr val="003366"/>
            </a:solidFill>
          </a:ln>
          <a:effectLst>
            <a:outerShdw blurRad="50800" dist="38100" dir="5400000" algn="t" rotWithShape="0">
              <a:prstClr val="black">
                <a:alpha val="40000"/>
              </a:prstClr>
            </a:outerShdw>
          </a:effectLst>
        </p:spPr>
        <p:txBody>
          <a:bodyPr wrap="square">
            <a:spAutoFit/>
          </a:bodyPr>
          <a:lstStyle/>
          <a:p>
            <a:r>
              <a:rPr lang="ja-JP" altLang="en-US" dirty="0">
                <a:latin typeface="ＤＦＰ中太丸ゴシック体" panose="020F0700010101010101" pitchFamily="50" charset="-128"/>
                <a:ea typeface="ＤＦＰ中太丸ゴシック体" panose="020F0700010101010101" pitchFamily="50" charset="-128"/>
              </a:rPr>
              <a:t>さらに平成</a:t>
            </a:r>
            <a:r>
              <a:rPr lang="en-US" altLang="ja-JP" dirty="0">
                <a:latin typeface="ＤＦＰ中太丸ゴシック体" panose="020F0700010101010101" pitchFamily="50" charset="-128"/>
                <a:ea typeface="ＤＦＰ中太丸ゴシック体" panose="020F0700010101010101" pitchFamily="50" charset="-128"/>
              </a:rPr>
              <a:t>26</a:t>
            </a:r>
            <a:r>
              <a:rPr lang="ja-JP" altLang="en-US" dirty="0">
                <a:latin typeface="ＤＦＰ中太丸ゴシック体" panose="020F0700010101010101" pitchFamily="50" charset="-128"/>
                <a:ea typeface="ＤＦＰ中太丸ゴシック体" panose="020F0700010101010101" pitchFamily="50" charset="-128"/>
              </a:rPr>
              <a:t>年</a:t>
            </a:r>
            <a:r>
              <a:rPr lang="en-US" altLang="ja-JP" dirty="0">
                <a:latin typeface="ＤＦＰ中太丸ゴシック体" panose="020F0700010101010101" pitchFamily="50" charset="-128"/>
                <a:ea typeface="ＤＦＰ中太丸ゴシック体" panose="020F0700010101010101" pitchFamily="50" charset="-128"/>
              </a:rPr>
              <a:t>12</a:t>
            </a:r>
            <a:r>
              <a:rPr lang="ja-JP" altLang="en-US" dirty="0">
                <a:latin typeface="ＤＦＰ中太丸ゴシック体" panose="020F0700010101010101" pitchFamily="50" charset="-128"/>
                <a:ea typeface="ＤＦＰ中太丸ゴシック体" panose="020F0700010101010101" pitchFamily="50" charset="-128"/>
              </a:rPr>
              <a:t>月</a:t>
            </a:r>
            <a:r>
              <a:rPr lang="en-US" altLang="ja-JP" dirty="0">
                <a:latin typeface="ＤＦＰ中太丸ゴシック体" panose="020F0700010101010101" pitchFamily="50" charset="-128"/>
                <a:ea typeface="ＤＦＰ中太丸ゴシック体" panose="020F0700010101010101" pitchFamily="50" charset="-128"/>
              </a:rPr>
              <a:t>17</a:t>
            </a:r>
            <a:r>
              <a:rPr lang="ja-JP" altLang="en-US" dirty="0">
                <a:latin typeface="ＤＦＰ中太丸ゴシック体" panose="020F0700010101010101" pitchFamily="50" charset="-128"/>
                <a:ea typeface="ＤＦＰ中太丸ゴシック体" panose="020F0700010101010101" pitchFamily="50" charset="-128"/>
              </a:rPr>
              <a:t>日の一部改正で、厚生労働大臣が「</a:t>
            </a:r>
            <a:r>
              <a:rPr lang="ja-JP" altLang="en-US" b="1" u="sng"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指定薬物と同等以上に有害な疑いがある</a:t>
            </a:r>
            <a:r>
              <a:rPr lang="ja-JP" altLang="en-US" dirty="0">
                <a:latin typeface="ＤＦＰ中太丸ゴシック体" panose="020F0700010101010101" pitchFamily="50" charset="-128"/>
                <a:ea typeface="ＤＦＰ中太丸ゴシック体" panose="020F0700010101010101" pitchFamily="50" charset="-128"/>
              </a:rPr>
              <a:t>」と認めた場合、その販売禁止や広告中止等を命令できるとともに、その薬物の名称や形状、包装等から同一と認められる製品についても、製造・輸入・販売・譲り渡し・広告などを禁止できることになった。</a:t>
            </a:r>
          </a:p>
        </p:txBody>
      </p:sp>
    </p:spTree>
    <p:extLst>
      <p:ext uri="{BB962C8B-B14F-4D97-AF65-F5344CB8AC3E}">
        <p14:creationId xmlns:p14="http://schemas.microsoft.com/office/powerpoint/2010/main" val="291127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288000" y="1326563"/>
            <a:ext cx="8568000" cy="4212000"/>
          </a:xfrm>
          <a:prstGeom prst="rect">
            <a:avLst/>
          </a:prstGeom>
          <a:solidFill>
            <a:schemeClr val="bg1"/>
          </a:solidFill>
          <a:ln w="12700" cap="flat" cmpd="sng" algn="ctr">
            <a:solidFill>
              <a:srgbClr val="0070C0"/>
            </a:solidFill>
            <a:prstDash val="solid"/>
            <a:round/>
            <a:headEnd type="none" w="med" len="med"/>
            <a:tailEnd type="none" w="med" len="med"/>
          </a:ln>
          <a:effectLst/>
        </p:spPr>
        <p:txBody>
          <a:bodyPr vert="eaVert"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ＤＦＰ太丸ゴシック体" pitchFamily="50" charset="-128"/>
            </a:endParaRPr>
          </a:p>
        </p:txBody>
      </p:sp>
      <p:pic>
        <p:nvPicPr>
          <p:cNvPr id="4" name="コンテンツ プレースホルダー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40000" y="1332948"/>
            <a:ext cx="8136000" cy="4230721"/>
          </a:xfrm>
        </p:spPr>
      </p:pic>
      <p:sp>
        <p:nvSpPr>
          <p:cNvPr id="2" name="正方形/長方形 1"/>
          <p:cNvSpPr/>
          <p:nvPr/>
        </p:nvSpPr>
        <p:spPr>
          <a:xfrm>
            <a:off x="287999" y="5538368"/>
            <a:ext cx="4284000" cy="923330"/>
          </a:xfrm>
          <a:prstGeom prst="rect">
            <a:avLst/>
          </a:prstGeom>
          <a:solidFill>
            <a:schemeClr val="bg1"/>
          </a:solidFill>
          <a:ln w="12700">
            <a:solidFill>
              <a:srgbClr val="0070C0"/>
            </a:solidFill>
          </a:ln>
          <a:effectLst>
            <a:outerShdw blurRad="50800" dist="38100" dir="5400000" algn="t" rotWithShape="0">
              <a:prstClr val="black">
                <a:alpha val="40000"/>
              </a:prstClr>
            </a:outerShdw>
          </a:effectLst>
        </p:spPr>
        <p:txBody>
          <a:bodyPr wrap="square">
            <a:spAutoFit/>
          </a:bodyPr>
          <a:lstStyle/>
          <a:p>
            <a:r>
              <a:rPr lang="ja-JP" altLang="en-US"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麻薬に類似する化学物質等を、ハーブ</a:t>
            </a:r>
            <a:endParaRPr lang="en-US" altLang="ja-JP"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lang="en-US" altLang="ja-JP"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a:t>
            </a:r>
            <a:r>
              <a:rPr lang="ja-JP" altLang="en-US"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等に添加・付着させたもので、吸引に</a:t>
            </a:r>
            <a:endParaRPr lang="en-US" altLang="ja-JP"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lang="en-US" altLang="ja-JP"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a:t>
            </a:r>
            <a:r>
              <a:rPr lang="ja-JP" altLang="en-US"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より幻覚作用等を引き起こす。</a:t>
            </a:r>
          </a:p>
        </p:txBody>
      </p:sp>
      <p:sp>
        <p:nvSpPr>
          <p:cNvPr id="6" name="正方形/長方形 5"/>
          <p:cNvSpPr/>
          <p:nvPr/>
        </p:nvSpPr>
        <p:spPr>
          <a:xfrm>
            <a:off x="4572000" y="5536307"/>
            <a:ext cx="4284000" cy="923330"/>
          </a:xfrm>
          <a:prstGeom prst="rect">
            <a:avLst/>
          </a:prstGeom>
          <a:solidFill>
            <a:schemeClr val="bg1"/>
          </a:solidFill>
          <a:ln w="12700">
            <a:solidFill>
              <a:srgbClr val="0070C0"/>
            </a:solidFill>
          </a:ln>
          <a:effectLst>
            <a:outerShdw blurRad="50800" dist="38100" dir="5400000" algn="t" rotWithShape="0">
              <a:prstClr val="black">
                <a:alpha val="40000"/>
              </a:prstClr>
            </a:outerShdw>
          </a:effectLst>
        </p:spPr>
        <p:txBody>
          <a:bodyPr wrap="square">
            <a:spAutoFit/>
          </a:bodyPr>
          <a:lstStyle/>
          <a:p>
            <a:r>
              <a:rPr lang="ja-JP" altLang="en-US"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水溶液に溶かしたもので、飲用厳禁と </a:t>
            </a:r>
            <a:endParaRPr lang="en-US" altLang="ja-JP"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lang="en-US" altLang="ja-JP"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a:t>
            </a:r>
            <a:r>
              <a:rPr lang="ja-JP" altLang="en-US"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表示されていたり、お香と表示して</a:t>
            </a:r>
            <a:r>
              <a:rPr lang="ja-JP" altLang="en-US" b="1" dirty="0" err="1">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い</a:t>
            </a:r>
            <a:endParaRPr lang="en-US" altLang="ja-JP"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lang="en-US" altLang="ja-JP"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a:t>
            </a:r>
            <a:r>
              <a:rPr lang="ja-JP" altLang="en-US" b="1" dirty="0" err="1">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るが</a:t>
            </a:r>
            <a:r>
              <a:rPr lang="ja-JP" altLang="en-US"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実際の使用方法は異なる。</a:t>
            </a:r>
          </a:p>
        </p:txBody>
      </p:sp>
      <p:sp>
        <p:nvSpPr>
          <p:cNvPr id="8" name="タイトル 1"/>
          <p:cNvSpPr txBox="1">
            <a:spLocks/>
          </p:cNvSpPr>
          <p:nvPr/>
        </p:nvSpPr>
        <p:spPr bwMode="auto">
          <a:xfrm>
            <a:off x="-17857" y="0"/>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危険ドラッグの販売形態</a:t>
            </a:r>
            <a:r>
              <a:rPr lang="ja-JP" altLang="en-US"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＜１＞</a:t>
            </a:r>
            <a:endParaRPr lang="en-US" altLang="ja-JP"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spTree>
    <p:extLst>
      <p:ext uri="{BB962C8B-B14F-4D97-AF65-F5344CB8AC3E}">
        <p14:creationId xmlns:p14="http://schemas.microsoft.com/office/powerpoint/2010/main" val="2544232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bwMode="auto">
          <a:xfrm>
            <a:off x="-17857" y="0"/>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危険ドラッグの販売形態</a:t>
            </a:r>
            <a:r>
              <a:rPr lang="ja-JP" altLang="en-US"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＜２＞</a:t>
            </a:r>
            <a:endParaRPr lang="en-US" altLang="ja-JP"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grpSp>
        <p:nvGrpSpPr>
          <p:cNvPr id="6" name="グループ化 5">
            <a:extLst>
              <a:ext uri="{FF2B5EF4-FFF2-40B4-BE49-F238E27FC236}">
                <a16:creationId xmlns:a16="http://schemas.microsoft.com/office/drawing/2014/main" id="{88288CC5-64B1-4E4F-99A2-7A248F1A97A5}"/>
              </a:ext>
            </a:extLst>
          </p:cNvPr>
          <p:cNvGrpSpPr/>
          <p:nvPr/>
        </p:nvGrpSpPr>
        <p:grpSpPr>
          <a:xfrm>
            <a:off x="652821" y="1191758"/>
            <a:ext cx="7820500" cy="5666242"/>
            <a:chOff x="652821" y="1191758"/>
            <a:chExt cx="7820500" cy="5666242"/>
          </a:xfrm>
        </p:grpSpPr>
        <p:pic>
          <p:nvPicPr>
            <p:cNvPr id="5" name="図 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2821" y="1191758"/>
              <a:ext cx="7820500" cy="5666242"/>
            </a:xfrm>
            <a:prstGeom prst="rect">
              <a:avLst/>
            </a:prstGeom>
          </p:spPr>
        </p:pic>
        <p:pic>
          <p:nvPicPr>
            <p:cNvPr id="4" name="図 3">
              <a:extLst>
                <a:ext uri="{FF2B5EF4-FFF2-40B4-BE49-F238E27FC236}">
                  <a16:creationId xmlns:a16="http://schemas.microsoft.com/office/drawing/2014/main" id="{D4CD78E9-6346-4998-B1E9-9E65803E11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792" y="5805264"/>
              <a:ext cx="360040" cy="879590"/>
            </a:xfrm>
            <a:prstGeom prst="rect">
              <a:avLst/>
            </a:prstGeom>
          </p:spPr>
        </p:pic>
      </p:grpSp>
    </p:spTree>
    <p:extLst>
      <p:ext uri="{BB962C8B-B14F-4D97-AF65-F5344CB8AC3E}">
        <p14:creationId xmlns:p14="http://schemas.microsoft.com/office/powerpoint/2010/main" val="2556960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037" y="1926752"/>
            <a:ext cx="3614785" cy="2711090"/>
          </a:xfrm>
          <a:prstGeom prst="rect">
            <a:avLst/>
          </a:prstGeom>
        </p:spPr>
      </p:pic>
      <p:sp>
        <p:nvSpPr>
          <p:cNvPr id="5" name="正方形/長方形 4"/>
          <p:cNvSpPr/>
          <p:nvPr/>
        </p:nvSpPr>
        <p:spPr bwMode="auto">
          <a:xfrm>
            <a:off x="3889785" y="1926752"/>
            <a:ext cx="4824000" cy="3456000"/>
          </a:xfrm>
          <a:prstGeom prst="rect">
            <a:avLst/>
          </a:prstGeom>
          <a:solidFill>
            <a:schemeClr val="bg1"/>
          </a:solidFill>
          <a:ln w="12700" cap="flat" cmpd="sng" algn="ctr">
            <a:solidFill>
              <a:srgbClr val="0070C0"/>
            </a:solidFill>
            <a:prstDash val="solid"/>
            <a:round/>
            <a:headEnd type="none" w="med" len="med"/>
            <a:tailEnd type="none" w="med" len="med"/>
          </a:ln>
          <a:effectLst/>
        </p:spPr>
        <p:txBody>
          <a:bodyPr vert="eaVert"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charset="0"/>
              <a:ea typeface="ＤＦＰ太丸ゴシック体" pitchFamily="50" charset="-128"/>
            </a:endParaRPr>
          </a:p>
        </p:txBody>
      </p:sp>
      <p:sp>
        <p:nvSpPr>
          <p:cNvPr id="272386" name="Rectangle 2"/>
          <p:cNvSpPr>
            <a:spLocks noChangeArrowheads="1"/>
          </p:cNvSpPr>
          <p:nvPr/>
        </p:nvSpPr>
        <p:spPr bwMode="auto">
          <a:xfrm>
            <a:off x="0" y="249237"/>
            <a:ext cx="9144000" cy="1008063"/>
          </a:xfrm>
          <a:prstGeom prst="rect">
            <a:avLst/>
          </a:prstGeom>
          <a:noFill/>
          <a:ln w="9525">
            <a:noFill/>
            <a:miter lim="800000"/>
            <a:headEnd/>
            <a:tailEnd/>
          </a:ln>
          <a:effectLst/>
        </p:spPr>
        <p:txBody>
          <a:bodyPr anchor="ctr"/>
          <a:lstStyle/>
          <a:p>
            <a:pPr algn="ctr" eaLnBrk="1" fontAlgn="auto" hangingPunct="1">
              <a:spcAft>
                <a:spcPts val="0"/>
              </a:spcAft>
              <a:defRPr/>
            </a:pPr>
            <a:endParaRPr lang="ja-JP" altLang="en-US" sz="4400" dirty="0">
              <a:solidFill>
                <a:srgbClr val="002060"/>
              </a:solidFill>
              <a:effectLst>
                <a:outerShdw blurRad="38100" dist="38100" dir="2700000" algn="tl">
                  <a:srgbClr val="000000">
                    <a:alpha val="43137"/>
                  </a:srgbClr>
                </a:outerShdw>
              </a:effectLst>
              <a:latin typeface="ＤＦＰ太丸ゴシック体" pitchFamily="50" charset="-128"/>
              <a:ea typeface="ＤＦＰ太丸ゴシック体" pitchFamily="50" charset="-128"/>
            </a:endParaRPr>
          </a:p>
        </p:txBody>
      </p:sp>
      <p:pic>
        <p:nvPicPr>
          <p:cNvPr id="229379" name="Picture 3" descr="THC"/>
          <p:cNvPicPr>
            <a:picLocks noChangeAspect="1" noChangeArrowheads="1"/>
          </p:cNvPicPr>
          <p:nvPr/>
        </p:nvPicPr>
        <p:blipFill>
          <a:blip r:embed="rId4" cstate="email">
            <a:clrChange>
              <a:clrFrom>
                <a:srgbClr val="FFFFFF"/>
              </a:clrFrom>
              <a:clrTo>
                <a:srgbClr val="FFFFFF">
                  <a:alpha val="0"/>
                </a:srgbClr>
              </a:clrTo>
            </a:clrChange>
            <a:lum bright="-18000" contrast="12000"/>
            <a:extLst>
              <a:ext uri="{28A0092B-C50C-407E-A947-70E740481C1C}">
                <a14:useLocalDpi xmlns:a14="http://schemas.microsoft.com/office/drawing/2010/main"/>
              </a:ext>
            </a:extLst>
          </a:blip>
          <a:srcRect/>
          <a:stretch>
            <a:fillRect/>
          </a:stretch>
        </p:blipFill>
        <p:spPr bwMode="auto">
          <a:xfrm>
            <a:off x="655764" y="5139210"/>
            <a:ext cx="2692100" cy="153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0" name="Text Box 4"/>
          <p:cNvSpPr txBox="1">
            <a:spLocks noChangeArrowheads="1"/>
          </p:cNvSpPr>
          <p:nvPr/>
        </p:nvSpPr>
        <p:spPr bwMode="auto">
          <a:xfrm>
            <a:off x="1461977" y="5068317"/>
            <a:ext cx="2160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2060"/>
                </a:solidFill>
                <a:latin typeface="Century" panose="02040604050505020304" pitchFamily="18" charset="0"/>
                <a:ea typeface="ＤＦＰ中太丸ゴシック体" panose="020F0700010101010101" pitchFamily="50" charset="-128"/>
              </a:rPr>
              <a:t>ＴＨＣ</a:t>
            </a:r>
            <a:br>
              <a:rPr lang="en-US" altLang="ja-JP" sz="1600" dirty="0">
                <a:solidFill>
                  <a:srgbClr val="002060"/>
                </a:solidFill>
                <a:latin typeface="Century" panose="02040604050505020304" pitchFamily="18" charset="0"/>
                <a:ea typeface="ＤＦＰ中太丸ゴシック体" panose="020F0700010101010101" pitchFamily="50" charset="-128"/>
              </a:rPr>
            </a:br>
            <a:r>
              <a:rPr lang="ja-JP" altLang="en-US" sz="1000" dirty="0">
                <a:solidFill>
                  <a:srgbClr val="002060"/>
                </a:solidFill>
                <a:latin typeface="Century" panose="02040604050505020304" pitchFamily="18" charset="0"/>
                <a:ea typeface="ＤＦＰ中太丸ゴシック体" panose="020F0700010101010101" pitchFamily="50" charset="-128"/>
              </a:rPr>
              <a:t>（テトラヒドロカンナビノール）</a:t>
            </a:r>
          </a:p>
        </p:txBody>
      </p:sp>
      <p:sp>
        <p:nvSpPr>
          <p:cNvPr id="229381" name="Text Box 5"/>
          <p:cNvSpPr txBox="1">
            <a:spLocks noChangeArrowheads="1"/>
          </p:cNvSpPr>
          <p:nvPr/>
        </p:nvSpPr>
        <p:spPr bwMode="auto">
          <a:xfrm>
            <a:off x="1119964" y="4690060"/>
            <a:ext cx="1672329" cy="338554"/>
          </a:xfrm>
          <a:prstGeom prst="rect">
            <a:avLst/>
          </a:prstGeom>
          <a:solidFill>
            <a:schemeClr val="bg1"/>
          </a:solidFill>
          <a:ln w="57150" cmpd="thinThick" algn="ctr">
            <a:solidFill>
              <a:srgbClr val="CC0000"/>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600">
                <a:solidFill>
                  <a:srgbClr val="CC0000"/>
                </a:solidFill>
                <a:latin typeface="Times New Roman" panose="02020603050405020304" pitchFamily="18" charset="0"/>
                <a:ea typeface="ＤＦＰ中太丸ゴシック体" panose="020F0700010101010101" pitchFamily="50" charset="-128"/>
              </a:rPr>
              <a:t>幻覚作用の本体</a:t>
            </a:r>
          </a:p>
        </p:txBody>
      </p:sp>
      <p:sp>
        <p:nvSpPr>
          <p:cNvPr id="229383" name="Text Box 7"/>
          <p:cNvSpPr txBox="1">
            <a:spLocks noChangeArrowheads="1"/>
          </p:cNvSpPr>
          <p:nvPr/>
        </p:nvSpPr>
        <p:spPr bwMode="auto">
          <a:xfrm>
            <a:off x="0" y="1270881"/>
            <a:ext cx="9144000" cy="58477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dirty="0">
                <a:solidFill>
                  <a:srgbClr val="FF6600"/>
                </a:solidFill>
                <a:latin typeface="ＤＦＰ太丸ゴシック体" panose="020F0800010101010101" pitchFamily="50" charset="-128"/>
                <a:ea typeface="ＤＦＰ太丸ゴシック体" panose="020F0800010101010101" pitchFamily="50" charset="-128"/>
              </a:rPr>
              <a:t>中枢作用が持続的で精神障害を誘発する！</a:t>
            </a:r>
          </a:p>
        </p:txBody>
      </p:sp>
      <p:sp>
        <p:nvSpPr>
          <p:cNvPr id="14" name="タイトル 1"/>
          <p:cNvSpPr txBox="1">
            <a:spLocks/>
          </p:cNvSpPr>
          <p:nvPr/>
        </p:nvSpPr>
        <p:spPr bwMode="auto">
          <a:xfrm>
            <a:off x="-17857" y="0"/>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大麻の危険性</a:t>
            </a:r>
            <a:endParaRPr lang="en-US" altLang="ja-JP"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pic>
        <p:nvPicPr>
          <p:cNvPr id="229385" name="Picture 9" descr="Koeh-02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54707" y="2252796"/>
            <a:ext cx="2582314" cy="314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8" name="Text Box 12"/>
          <p:cNvSpPr txBox="1">
            <a:spLocks noChangeArrowheads="1"/>
          </p:cNvSpPr>
          <p:nvPr/>
        </p:nvSpPr>
        <p:spPr bwMode="auto">
          <a:xfrm>
            <a:off x="6374671" y="2181700"/>
            <a:ext cx="2225741" cy="1569660"/>
          </a:xfrm>
          <a:prstGeom prst="rect">
            <a:avLst/>
          </a:prstGeom>
          <a:solidFill>
            <a:schemeClr val="bg1"/>
          </a:solid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b="1" dirty="0">
                <a:solidFill>
                  <a:srgbClr val="006666"/>
                </a:solidFill>
                <a:latin typeface="ＤＦＰ中太丸ゴシック体" panose="020F0700010101010101" pitchFamily="50" charset="-128"/>
                <a:ea typeface="ＤＦＰ中太丸ゴシック体" panose="020F0700010101010101" pitchFamily="50" charset="-128"/>
              </a:rPr>
              <a:t>※</a:t>
            </a:r>
            <a:r>
              <a:rPr lang="ja-JP" altLang="en-US" sz="1200" b="1" dirty="0">
                <a:solidFill>
                  <a:srgbClr val="006666"/>
                </a:solidFill>
                <a:latin typeface="ＤＦＰ中太丸ゴシック体" panose="020F0700010101010101" pitchFamily="50" charset="-128"/>
                <a:ea typeface="ＤＦＰ中太丸ゴシック体" panose="020F0700010101010101" pitchFamily="50" charset="-128"/>
              </a:rPr>
              <a:t>ＴＨＣの</a:t>
            </a:r>
            <a:r>
              <a:rPr lang="en-US" altLang="ja-JP" sz="1200" b="1" dirty="0">
                <a:solidFill>
                  <a:srgbClr val="006666"/>
                </a:solidFill>
                <a:latin typeface="ＤＦＰ中太丸ゴシック体" panose="020F0700010101010101" pitchFamily="50" charset="-128"/>
                <a:ea typeface="ＤＦＰ中太丸ゴシック体" panose="020F0700010101010101" pitchFamily="50" charset="-128"/>
              </a:rPr>
              <a:t>LD50</a:t>
            </a:r>
            <a:r>
              <a:rPr lang="ja-JP" altLang="en-US" sz="1200" b="1" dirty="0">
                <a:solidFill>
                  <a:srgbClr val="006666"/>
                </a:solidFill>
                <a:latin typeface="ＤＦＰ中太丸ゴシック体" panose="020F0700010101010101" pitchFamily="50" charset="-128"/>
                <a:ea typeface="ＤＦＰ中太丸ゴシック体" panose="020F0700010101010101" pitchFamily="50" charset="-128"/>
              </a:rPr>
              <a:t>はニコチンの</a:t>
            </a:r>
            <a:endParaRPr lang="en-US" altLang="ja-JP" sz="1200" b="1" dirty="0">
              <a:solidFill>
                <a:srgbClr val="006666"/>
              </a:solidFill>
              <a:latin typeface="ＤＦＰ中太丸ゴシック体" panose="020F0700010101010101" pitchFamily="50" charset="-128"/>
              <a:ea typeface="ＤＦＰ中太丸ゴシック体" panose="020F0700010101010101" pitchFamily="50" charset="-128"/>
            </a:endParaRPr>
          </a:p>
          <a:p>
            <a:pPr eaLnBrk="1" hangingPunct="1">
              <a:spcBef>
                <a:spcPct val="0"/>
              </a:spcBef>
              <a:buFontTx/>
              <a:buNone/>
            </a:pPr>
            <a:r>
              <a:rPr lang="ja-JP" altLang="en-US" sz="1200" b="1" dirty="0">
                <a:solidFill>
                  <a:srgbClr val="006666"/>
                </a:solidFill>
                <a:latin typeface="ＤＦＰ中太丸ゴシック体" panose="020F0700010101010101" pitchFamily="50" charset="-128"/>
                <a:ea typeface="ＤＦＰ中太丸ゴシック体" panose="020F0700010101010101" pitchFamily="50" charset="-128"/>
              </a:rPr>
              <a:t>　約１００倍高いため「大麻　　</a:t>
            </a:r>
            <a:endParaRPr lang="en-US" altLang="ja-JP" sz="1200" b="1" dirty="0">
              <a:solidFill>
                <a:srgbClr val="006666"/>
              </a:solidFill>
              <a:latin typeface="ＤＦＰ中太丸ゴシック体" panose="020F0700010101010101" pitchFamily="50" charset="-128"/>
              <a:ea typeface="ＤＦＰ中太丸ゴシック体" panose="020F0700010101010101" pitchFamily="50" charset="-128"/>
            </a:endParaRPr>
          </a:p>
          <a:p>
            <a:pPr eaLnBrk="1" hangingPunct="1">
              <a:spcBef>
                <a:spcPct val="0"/>
              </a:spcBef>
              <a:buFontTx/>
              <a:buNone/>
            </a:pPr>
            <a:r>
              <a:rPr lang="ja-JP" altLang="en-US" sz="1200" b="1" dirty="0">
                <a:solidFill>
                  <a:srgbClr val="006666"/>
                </a:solidFill>
                <a:latin typeface="ＤＦＰ中太丸ゴシック体" panose="020F0700010101010101" pitchFamily="50" charset="-128"/>
                <a:ea typeface="ＤＦＰ中太丸ゴシック体" panose="020F0700010101010101" pitchFamily="50" charset="-128"/>
              </a:rPr>
              <a:t>　タバコより安全」と言う人</a:t>
            </a:r>
            <a:endParaRPr lang="en-US" altLang="ja-JP" sz="1200" b="1" dirty="0">
              <a:solidFill>
                <a:srgbClr val="006666"/>
              </a:solidFill>
              <a:latin typeface="ＤＦＰ中太丸ゴシック体" panose="020F0700010101010101" pitchFamily="50" charset="-128"/>
              <a:ea typeface="ＤＦＰ中太丸ゴシック体" panose="020F0700010101010101" pitchFamily="50" charset="-128"/>
            </a:endParaRPr>
          </a:p>
          <a:p>
            <a:pPr eaLnBrk="1" hangingPunct="1">
              <a:spcBef>
                <a:spcPct val="0"/>
              </a:spcBef>
              <a:buFontTx/>
              <a:buNone/>
            </a:pPr>
            <a:r>
              <a:rPr lang="ja-JP" altLang="en-US" sz="1200" b="1" dirty="0">
                <a:solidFill>
                  <a:srgbClr val="006666"/>
                </a:solidFill>
                <a:latin typeface="ＤＦＰ中太丸ゴシック体" panose="020F0700010101010101" pitchFamily="50" charset="-128"/>
                <a:ea typeface="ＤＦＰ中太丸ゴシック体" panose="020F0700010101010101" pitchFamily="50" charset="-128"/>
              </a:rPr>
              <a:t>　がいるが、ニコチンの作用</a:t>
            </a:r>
            <a:endParaRPr lang="en-US" altLang="ja-JP" sz="1200" b="1" dirty="0">
              <a:solidFill>
                <a:srgbClr val="006666"/>
              </a:solidFill>
              <a:latin typeface="ＤＦＰ中太丸ゴシック体" panose="020F0700010101010101" pitchFamily="50" charset="-128"/>
              <a:ea typeface="ＤＦＰ中太丸ゴシック体" panose="020F0700010101010101" pitchFamily="50" charset="-128"/>
            </a:endParaRPr>
          </a:p>
          <a:p>
            <a:pPr eaLnBrk="1" hangingPunct="1">
              <a:spcBef>
                <a:spcPct val="0"/>
              </a:spcBef>
              <a:buFontTx/>
              <a:buNone/>
            </a:pPr>
            <a:r>
              <a:rPr lang="ja-JP" altLang="en-US" sz="1200" b="1" dirty="0">
                <a:solidFill>
                  <a:srgbClr val="006666"/>
                </a:solidFill>
                <a:latin typeface="ＤＦＰ中太丸ゴシック体" panose="020F0700010101010101" pitchFamily="50" charset="-128"/>
                <a:ea typeface="ＤＦＰ中太丸ゴシック体" panose="020F0700010101010101" pitchFamily="50" charset="-128"/>
              </a:rPr>
              <a:t>　は神経節ブロックで一過性</a:t>
            </a:r>
            <a:endParaRPr lang="en-US" altLang="ja-JP" sz="1200" b="1" dirty="0">
              <a:solidFill>
                <a:srgbClr val="006666"/>
              </a:solidFill>
              <a:latin typeface="ＤＦＰ中太丸ゴシック体" panose="020F0700010101010101" pitchFamily="50" charset="-128"/>
              <a:ea typeface="ＤＦＰ中太丸ゴシック体" panose="020F0700010101010101" pitchFamily="50" charset="-128"/>
            </a:endParaRPr>
          </a:p>
          <a:p>
            <a:pPr eaLnBrk="1" hangingPunct="1">
              <a:spcBef>
                <a:spcPct val="0"/>
              </a:spcBef>
              <a:buFontTx/>
              <a:buNone/>
            </a:pPr>
            <a:r>
              <a:rPr lang="ja-JP" altLang="en-US" sz="1200" b="1" dirty="0">
                <a:solidFill>
                  <a:srgbClr val="006666"/>
                </a:solidFill>
                <a:latin typeface="ＤＦＰ中太丸ゴシック体" panose="020F0700010101010101" pitchFamily="50" charset="-128"/>
                <a:ea typeface="ＤＦＰ中太丸ゴシック体" panose="020F0700010101010101" pitchFamily="50" charset="-128"/>
              </a:rPr>
              <a:t>　であるのに対し、ＴＨＣの</a:t>
            </a:r>
            <a:endParaRPr lang="en-US" altLang="ja-JP" sz="1200" b="1" dirty="0">
              <a:solidFill>
                <a:srgbClr val="006666"/>
              </a:solidFill>
              <a:latin typeface="ＤＦＰ中太丸ゴシック体" panose="020F0700010101010101" pitchFamily="50" charset="-128"/>
              <a:ea typeface="ＤＦＰ中太丸ゴシック体" panose="020F0700010101010101" pitchFamily="50" charset="-128"/>
            </a:endParaRPr>
          </a:p>
          <a:p>
            <a:pPr eaLnBrk="1" hangingPunct="1">
              <a:spcBef>
                <a:spcPct val="0"/>
              </a:spcBef>
              <a:buFontTx/>
              <a:buNone/>
            </a:pPr>
            <a:r>
              <a:rPr lang="ja-JP" altLang="en-US" sz="1200" b="1" dirty="0">
                <a:solidFill>
                  <a:srgbClr val="006666"/>
                </a:solidFill>
                <a:latin typeface="ＤＦＰ中太丸ゴシック体" panose="020F0700010101010101" pitchFamily="50" charset="-128"/>
                <a:ea typeface="ＤＦＰ中太丸ゴシック体" panose="020F0700010101010101" pitchFamily="50" charset="-128"/>
              </a:rPr>
              <a:t>　中枢作用は持続的であり注</a:t>
            </a:r>
            <a:endParaRPr lang="en-US" altLang="ja-JP" sz="1200" b="1" dirty="0">
              <a:solidFill>
                <a:srgbClr val="006666"/>
              </a:solidFill>
              <a:latin typeface="ＤＦＰ中太丸ゴシック体" panose="020F0700010101010101" pitchFamily="50" charset="-128"/>
              <a:ea typeface="ＤＦＰ中太丸ゴシック体" panose="020F0700010101010101" pitchFamily="50" charset="-128"/>
            </a:endParaRPr>
          </a:p>
          <a:p>
            <a:pPr eaLnBrk="1" hangingPunct="1">
              <a:spcBef>
                <a:spcPct val="0"/>
              </a:spcBef>
              <a:buFontTx/>
              <a:buNone/>
            </a:pPr>
            <a:r>
              <a:rPr lang="ja-JP" altLang="en-US" sz="1200" b="1" dirty="0">
                <a:solidFill>
                  <a:srgbClr val="006666"/>
                </a:solidFill>
                <a:latin typeface="ＤＦＰ中太丸ゴシック体" panose="020F0700010101010101" pitchFamily="50" charset="-128"/>
                <a:ea typeface="ＤＦＰ中太丸ゴシック体" panose="020F0700010101010101" pitchFamily="50" charset="-128"/>
              </a:rPr>
              <a:t>　意を要する。</a:t>
            </a:r>
          </a:p>
        </p:txBody>
      </p:sp>
      <p:sp>
        <p:nvSpPr>
          <p:cNvPr id="7" name="正方形/長方形 6"/>
          <p:cNvSpPr/>
          <p:nvPr/>
        </p:nvSpPr>
        <p:spPr>
          <a:xfrm>
            <a:off x="6279534" y="4690060"/>
            <a:ext cx="1620957" cy="338554"/>
          </a:xfrm>
          <a:prstGeom prst="rect">
            <a:avLst/>
          </a:prstGeom>
        </p:spPr>
        <p:txBody>
          <a:bodyPr wrap="none">
            <a:spAutoFit/>
          </a:bodyPr>
          <a:lstStyle/>
          <a:p>
            <a:r>
              <a:rPr lang="ja-JP" altLang="en-US" sz="1600" b="1" dirty="0">
                <a:solidFill>
                  <a:srgbClr val="002060"/>
                </a:solidFill>
                <a:latin typeface="ＤＦＰ中太丸ゴシック体" panose="020F0700010101010101" pitchFamily="50" charset="-128"/>
                <a:ea typeface="ＤＦＰ中太丸ゴシック体" panose="020F0700010101010101" pitchFamily="50" charset="-128"/>
              </a:rPr>
              <a:t>＜マリファナ＞</a:t>
            </a:r>
          </a:p>
        </p:txBody>
      </p:sp>
      <p:sp>
        <p:nvSpPr>
          <p:cNvPr id="8" name="正方形/長方形 7"/>
          <p:cNvSpPr/>
          <p:nvPr/>
        </p:nvSpPr>
        <p:spPr>
          <a:xfrm>
            <a:off x="6066907" y="3882289"/>
            <a:ext cx="2646878" cy="338554"/>
          </a:xfrm>
          <a:prstGeom prst="rect">
            <a:avLst/>
          </a:prstGeom>
        </p:spPr>
        <p:txBody>
          <a:bodyPr wrap="none">
            <a:spAutoFit/>
          </a:bodyPr>
          <a:lstStyle/>
          <a:p>
            <a:r>
              <a:rPr lang="ja-JP" altLang="en-US" sz="1600" b="1" dirty="0">
                <a:solidFill>
                  <a:srgbClr val="002060"/>
                </a:solidFill>
                <a:latin typeface="ＤＦＰ中太丸ゴシック体" panose="020F0700010101010101" pitchFamily="50" charset="-128"/>
                <a:ea typeface="ＤＦＰ中太丸ゴシック体" panose="020F0700010101010101" pitchFamily="50" charset="-128"/>
              </a:rPr>
              <a:t>＜ハシッシュ・チャラス＞</a:t>
            </a:r>
          </a:p>
        </p:txBody>
      </p:sp>
      <p:sp>
        <p:nvSpPr>
          <p:cNvPr id="9" name="正方形/長方形 8"/>
          <p:cNvSpPr/>
          <p:nvPr/>
        </p:nvSpPr>
        <p:spPr>
          <a:xfrm>
            <a:off x="6488044" y="4168625"/>
            <a:ext cx="2111356" cy="523220"/>
          </a:xfrm>
          <a:prstGeom prst="rect">
            <a:avLst/>
          </a:prstGeom>
        </p:spPr>
        <p:txBody>
          <a:bodyPr wrap="square">
            <a:spAutoFit/>
          </a:bodyPr>
          <a:lstStyle/>
          <a:p>
            <a:r>
              <a:rPr lang="ja-JP" altLang="en-US" sz="1400" dirty="0">
                <a:latin typeface="ＤＦＰ中太丸ゴシック体" panose="020F0700010101010101" pitchFamily="50" charset="-128"/>
                <a:ea typeface="ＤＦＰ中太丸ゴシック体" panose="020F0700010101010101" pitchFamily="50" charset="-128"/>
              </a:rPr>
              <a:t>花穂や乾燥葉を樹脂で</a:t>
            </a:r>
            <a:endParaRPr lang="en-US" altLang="ja-JP" sz="1400" dirty="0">
              <a:latin typeface="ＤＦＰ中太丸ゴシック体" panose="020F0700010101010101" pitchFamily="50" charset="-128"/>
              <a:ea typeface="ＤＦＰ中太丸ゴシック体" panose="020F0700010101010101" pitchFamily="50" charset="-128"/>
            </a:endParaRPr>
          </a:p>
          <a:p>
            <a:r>
              <a:rPr lang="ja-JP" altLang="en-US" sz="1400" dirty="0">
                <a:latin typeface="ＤＦＰ中太丸ゴシック体" panose="020F0700010101010101" pitchFamily="50" charset="-128"/>
                <a:ea typeface="ＤＦＰ中太丸ゴシック体" panose="020F0700010101010101" pitchFamily="50" charset="-128"/>
              </a:rPr>
              <a:t>固めたもの</a:t>
            </a:r>
          </a:p>
        </p:txBody>
      </p:sp>
      <p:sp>
        <p:nvSpPr>
          <p:cNvPr id="10" name="正方形/長方形 9"/>
          <p:cNvSpPr/>
          <p:nvPr/>
        </p:nvSpPr>
        <p:spPr>
          <a:xfrm>
            <a:off x="6537021" y="4976396"/>
            <a:ext cx="902811" cy="307777"/>
          </a:xfrm>
          <a:prstGeom prst="rect">
            <a:avLst/>
          </a:prstGeom>
        </p:spPr>
        <p:txBody>
          <a:bodyPr wrap="none">
            <a:spAutoFit/>
          </a:bodyPr>
          <a:lstStyle/>
          <a:p>
            <a:r>
              <a:rPr lang="ja-JP" altLang="en-US" sz="1400" dirty="0">
                <a:latin typeface="ＤＦＰ中太丸ゴシック体" panose="020F0700010101010101" pitchFamily="50" charset="-128"/>
                <a:ea typeface="ＤＦＰ中太丸ゴシック体" panose="020F0700010101010101" pitchFamily="50" charset="-128"/>
              </a:rPr>
              <a:t>大麻の葉</a:t>
            </a:r>
          </a:p>
        </p:txBody>
      </p:sp>
      <p:sp>
        <p:nvSpPr>
          <p:cNvPr id="31755" name="Rectangle 11"/>
          <p:cNvSpPr>
            <a:spLocks noChangeArrowheads="1"/>
          </p:cNvSpPr>
          <p:nvPr/>
        </p:nvSpPr>
        <p:spPr bwMode="auto">
          <a:xfrm>
            <a:off x="3889785" y="5380853"/>
            <a:ext cx="4824000" cy="1015663"/>
          </a:xfrm>
          <a:prstGeom prst="rect">
            <a:avLst/>
          </a:prstGeom>
          <a:solidFill>
            <a:schemeClr val="bg1"/>
          </a:solidFill>
          <a:ln w="12700">
            <a:solidFill>
              <a:srgbClr val="0070C0"/>
            </a:solidFill>
          </a:ln>
          <a:effectLst>
            <a:outerShdw blurRad="50800" dist="38100" dir="5400000" algn="t" rotWithShape="0">
              <a:prstClr val="black">
                <a:alpha val="40000"/>
              </a:prstClr>
            </a:outerShdw>
          </a:effectLst>
          <a:extLst/>
        </p:spPr>
        <p:txBody>
          <a:bodyPr wrap="square" anchor="ctr">
            <a:spAutoFit/>
          </a:bodyPr>
          <a:lstStyle/>
          <a:p>
            <a:pPr eaLnBrk="1" fontAlgn="auto" hangingPunct="1">
              <a:spcAft>
                <a:spcPts val="0"/>
              </a:spcAft>
              <a:defRPr/>
            </a:pPr>
            <a:r>
              <a:rPr lang="ja-JP" altLang="en-US" sz="2000" b="1" dirty="0">
                <a:solidFill>
                  <a:srgbClr val="C00000"/>
                </a:solidFill>
                <a:latin typeface="ＤＦＰ中太丸ゴシック体" pitchFamily="50" charset="-128"/>
                <a:ea typeface="ＤＦＰ中太丸ゴシック体" pitchFamily="50" charset="-128"/>
              </a:rPr>
              <a:t>日本の法律では大麻（マリファナ）栽培免許を所持しない者が発芽させると犯罪になります。 </a:t>
            </a:r>
          </a:p>
        </p:txBody>
      </p:sp>
    </p:spTree>
    <p:extLst>
      <p:ext uri="{BB962C8B-B14F-4D97-AF65-F5344CB8AC3E}">
        <p14:creationId xmlns:p14="http://schemas.microsoft.com/office/powerpoint/2010/main" val="3320843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9" name="Text Box 5"/>
          <p:cNvSpPr txBox="1">
            <a:spLocks noChangeArrowheads="1"/>
          </p:cNvSpPr>
          <p:nvPr/>
        </p:nvSpPr>
        <p:spPr bwMode="auto">
          <a:xfrm>
            <a:off x="-8632" y="1222297"/>
            <a:ext cx="9144000" cy="579437"/>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b="1" u="sng" dirty="0">
                <a:solidFill>
                  <a:srgbClr val="FF6600"/>
                </a:solidFill>
                <a:latin typeface="ＤＦＰ中太丸ゴシック体" panose="020F0700010101010101" pitchFamily="50" charset="-128"/>
                <a:ea typeface="ＤＦＰ中太丸ゴシック体" panose="020F0700010101010101" pitchFamily="50" charset="-128"/>
              </a:rPr>
              <a:t>違法であり勝手な解釈をしない！！</a:t>
            </a:r>
          </a:p>
        </p:txBody>
      </p:sp>
      <p:sp>
        <p:nvSpPr>
          <p:cNvPr id="8" name="タイトル 1"/>
          <p:cNvSpPr txBox="1">
            <a:spLocks/>
          </p:cNvSpPr>
          <p:nvPr/>
        </p:nvSpPr>
        <p:spPr bwMode="auto">
          <a:xfrm>
            <a:off x="0" y="0"/>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世界の大麻規制事情</a:t>
            </a:r>
            <a:endParaRPr lang="en-US" altLang="ja-JP"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sp>
        <p:nvSpPr>
          <p:cNvPr id="11" name="正方形/長方形 10"/>
          <p:cNvSpPr/>
          <p:nvPr/>
        </p:nvSpPr>
        <p:spPr>
          <a:xfrm>
            <a:off x="7768613" y="5294466"/>
            <a:ext cx="963725" cy="246221"/>
          </a:xfrm>
          <a:prstGeom prst="rect">
            <a:avLst/>
          </a:prstGeom>
        </p:spPr>
        <p:txBody>
          <a:bodyPr wrap="none">
            <a:spAutoFit/>
          </a:bodyPr>
          <a:lstStyle/>
          <a:p>
            <a:r>
              <a:rPr lang="ja-JP" altLang="en-US" sz="1000" dirty="0">
                <a:solidFill>
                  <a:srgbClr val="002060"/>
                </a:solidFill>
                <a:latin typeface="Century" panose="02040604050505020304" pitchFamily="18" charset="0"/>
                <a:ea typeface="ＤＦＰ中太丸ゴシック体" panose="020F0700010101010101" pitchFamily="50" charset="-128"/>
              </a:rPr>
              <a:t>＜</a:t>
            </a:r>
            <a:r>
              <a:rPr lang="en-US" altLang="ja-JP" sz="1000" dirty="0">
                <a:solidFill>
                  <a:srgbClr val="002060"/>
                </a:solidFill>
                <a:latin typeface="Century" panose="02040604050505020304" pitchFamily="18" charset="0"/>
                <a:ea typeface="ＤＦＰ中太丸ゴシック体" panose="020F0700010101010101" pitchFamily="50" charset="-128"/>
              </a:rPr>
              <a:t>atwiki.jp</a:t>
            </a:r>
            <a:r>
              <a:rPr lang="ja-JP" altLang="en-US" sz="1000" dirty="0">
                <a:solidFill>
                  <a:srgbClr val="002060"/>
                </a:solidFill>
                <a:latin typeface="Century" panose="02040604050505020304" pitchFamily="18" charset="0"/>
                <a:ea typeface="ＤＦＰ中太丸ゴシック体" panose="020F0700010101010101" pitchFamily="50" charset="-128"/>
              </a:rPr>
              <a:t>＞</a:t>
            </a:r>
          </a:p>
        </p:txBody>
      </p:sp>
      <p:sp>
        <p:nvSpPr>
          <p:cNvPr id="13" name="正方形/長方形 12"/>
          <p:cNvSpPr/>
          <p:nvPr/>
        </p:nvSpPr>
        <p:spPr>
          <a:xfrm>
            <a:off x="169200" y="5540687"/>
            <a:ext cx="8766000" cy="1200329"/>
          </a:xfrm>
          <a:prstGeom prst="rect">
            <a:avLst/>
          </a:prstGeom>
          <a:solidFill>
            <a:schemeClr val="bg1"/>
          </a:solidFill>
          <a:ln w="12700">
            <a:solidFill>
              <a:srgbClr val="0070C0"/>
            </a:solidFill>
          </a:ln>
        </p:spPr>
        <p:txBody>
          <a:bodyPr wrap="square">
            <a:spAutoFit/>
          </a:bodyPr>
          <a:lstStyle/>
          <a:p>
            <a:r>
              <a:rPr lang="ja-JP" altLang="en-US"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＜国外犯処罰規定＞</a:t>
            </a:r>
            <a:endParaRPr lang="en-US" altLang="ja-JP"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lang="ja-JP" altLang="en-US"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平成</a:t>
            </a:r>
            <a:r>
              <a:rPr lang="en-US" altLang="ja-JP"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3</a:t>
            </a:r>
            <a:r>
              <a:rPr lang="ja-JP" altLang="en-US"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年、大麻取締法の改正が行われ、日本国外にて大麻輸出入・栽培・</a:t>
            </a:r>
            <a:endParaRPr lang="en-US" altLang="ja-JP"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lang="ja-JP" altLang="en-US"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譲渡し・譲受け・所持等の行為を行った者についても、日本の法律による</a:t>
            </a:r>
            <a:endParaRPr lang="en-US" altLang="ja-JP"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lang="ja-JP" altLang="en-US"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処罰対象となった（</a:t>
            </a:r>
            <a:r>
              <a:rPr lang="en-US" altLang="ja-JP"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24</a:t>
            </a:r>
            <a:r>
              <a:rPr lang="ja-JP" altLang="en-US"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条の</a:t>
            </a:r>
            <a:r>
              <a:rPr lang="en-US" altLang="ja-JP"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8</a:t>
            </a:r>
            <a:r>
              <a:rPr lang="ja-JP" altLang="en-US" dirty="0">
                <a:solidFill>
                  <a:srgbClr val="FF00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a:t>
            </a: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000" y="1926124"/>
            <a:ext cx="8748000" cy="3620523"/>
          </a:xfrm>
          <a:prstGeom prst="rect">
            <a:avLst/>
          </a:prstGeom>
          <a:ln w="12700">
            <a:solidFill>
              <a:srgbClr val="0070C0"/>
            </a:solidFill>
          </a:ln>
        </p:spPr>
      </p:pic>
    </p:spTree>
    <p:extLst>
      <p:ext uri="{BB962C8B-B14F-4D97-AF65-F5344CB8AC3E}">
        <p14:creationId xmlns:p14="http://schemas.microsoft.com/office/powerpoint/2010/main" val="3858278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4383932" y="5603282"/>
            <a:ext cx="4320480" cy="1015663"/>
          </a:xfrm>
          <a:prstGeom prst="rect">
            <a:avLst/>
          </a:prstGeom>
          <a:solidFill>
            <a:schemeClr val="bg1"/>
          </a:solidFill>
          <a:ln w="12700">
            <a:solidFill>
              <a:srgbClr val="0070C0"/>
            </a:solidFill>
          </a:ln>
          <a:effectLst>
            <a:outerShdw blurRad="50800" dist="38100" dir="5400000" algn="t" rotWithShape="0">
              <a:prstClr val="black">
                <a:alpha val="40000"/>
              </a:prstClr>
            </a:outerShdw>
          </a:effectLst>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覚せい剤の化学構造に類似するフェネチルアミン系及びカチノン系の薬物は主に液体や粉末から検出。</a:t>
            </a:r>
          </a:p>
        </p:txBody>
      </p:sp>
      <p:pic>
        <p:nvPicPr>
          <p:cNvPr id="11" name="図 10"/>
          <p:cNvPicPr>
            <a:picLocks noChangeAspect="1"/>
          </p:cNvPicPr>
          <p:nvPr/>
        </p:nvPicPr>
        <p:blipFill rotWithShape="1">
          <a:blip r:embed="rId3" cstate="screen">
            <a:clrChange>
              <a:clrFrom>
                <a:srgbClr val="CDFFFF"/>
              </a:clrFrom>
              <a:clrTo>
                <a:srgbClr val="CDFFFF">
                  <a:alpha val="0"/>
                </a:srgbClr>
              </a:clrTo>
            </a:clrChange>
            <a:extLst>
              <a:ext uri="{28A0092B-C50C-407E-A947-70E740481C1C}">
                <a14:useLocalDpi xmlns:a14="http://schemas.microsoft.com/office/drawing/2010/main"/>
              </a:ext>
            </a:extLst>
          </a:blip>
          <a:srcRect/>
          <a:stretch/>
        </p:blipFill>
        <p:spPr>
          <a:xfrm>
            <a:off x="1516469" y="3572813"/>
            <a:ext cx="2381474" cy="2021321"/>
          </a:xfrm>
          <a:prstGeom prst="rect">
            <a:avLst/>
          </a:prstGeom>
        </p:spPr>
      </p:pic>
      <p:sp>
        <p:nvSpPr>
          <p:cNvPr id="14" name="テキスト ボックス 13"/>
          <p:cNvSpPr txBox="1"/>
          <p:nvPr/>
        </p:nvSpPr>
        <p:spPr>
          <a:xfrm>
            <a:off x="640569" y="1436830"/>
            <a:ext cx="4176464" cy="461665"/>
          </a:xfrm>
          <a:prstGeom prst="rect">
            <a:avLst/>
          </a:prstGeom>
          <a:noFill/>
        </p:spPr>
        <p:txBody>
          <a:bodyPr wrap="square" rtlCol="0">
            <a:spAutoFit/>
          </a:bodyPr>
          <a:lstStyle/>
          <a:p>
            <a:r>
              <a:rPr kumimoji="1" lang="ja-JP" altLang="en-US" sz="24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＜合成カンナビノイド系＞</a:t>
            </a:r>
          </a:p>
        </p:txBody>
      </p:sp>
      <p:sp>
        <p:nvSpPr>
          <p:cNvPr id="10" name="正方形/長方形 9"/>
          <p:cNvSpPr/>
          <p:nvPr/>
        </p:nvSpPr>
        <p:spPr>
          <a:xfrm>
            <a:off x="632335" y="5603282"/>
            <a:ext cx="3521730" cy="1015663"/>
          </a:xfrm>
          <a:prstGeom prst="rect">
            <a:avLst/>
          </a:prstGeom>
          <a:solidFill>
            <a:schemeClr val="bg1"/>
          </a:solidFill>
          <a:ln w="12700">
            <a:solidFill>
              <a:srgbClr val="0070C0"/>
            </a:solidFill>
          </a:ln>
          <a:effectLst>
            <a:outerShdw blurRad="50800" dist="38100" dir="5400000" algn="t" rotWithShape="0">
              <a:prstClr val="black">
                <a:alpha val="40000"/>
              </a:prstClr>
            </a:outerShdw>
          </a:effectLst>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大麻の主成分の化学構造に類似する系統の薬物で主に乾燥植物片から検出。</a:t>
            </a:r>
          </a:p>
        </p:txBody>
      </p:sp>
      <p:sp>
        <p:nvSpPr>
          <p:cNvPr id="15" name="テキスト ボックス 14"/>
          <p:cNvSpPr txBox="1"/>
          <p:nvPr/>
        </p:nvSpPr>
        <p:spPr>
          <a:xfrm>
            <a:off x="4716724" y="1436830"/>
            <a:ext cx="3654895" cy="461665"/>
          </a:xfrm>
          <a:prstGeom prst="rect">
            <a:avLst/>
          </a:prstGeom>
          <a:noFill/>
        </p:spPr>
        <p:txBody>
          <a:bodyPr wrap="square" rtlCol="0">
            <a:spAutoFit/>
          </a:bodyPr>
          <a:lstStyle/>
          <a:p>
            <a:r>
              <a:rPr kumimoji="1" lang="ja-JP" altLang="en-US" sz="24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＜フェネチルアミン系＞</a:t>
            </a:r>
          </a:p>
        </p:txBody>
      </p:sp>
      <p:sp>
        <p:nvSpPr>
          <p:cNvPr id="16" name="テキスト ボックス 15"/>
          <p:cNvSpPr txBox="1"/>
          <p:nvPr/>
        </p:nvSpPr>
        <p:spPr>
          <a:xfrm>
            <a:off x="4817033" y="3534990"/>
            <a:ext cx="3312368" cy="461665"/>
          </a:xfrm>
          <a:prstGeom prst="rect">
            <a:avLst/>
          </a:prstGeom>
          <a:noFill/>
        </p:spPr>
        <p:txBody>
          <a:bodyPr wrap="square" rtlCol="0">
            <a:spAutoFit/>
          </a:bodyPr>
          <a:lstStyle/>
          <a:p>
            <a:r>
              <a:rPr kumimoji="1" lang="ja-JP" altLang="en-US" sz="24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＜カチノン系＞</a:t>
            </a:r>
          </a:p>
        </p:txBody>
      </p:sp>
      <p:sp>
        <p:nvSpPr>
          <p:cNvPr id="18" name="タイトル 1"/>
          <p:cNvSpPr txBox="1">
            <a:spLocks/>
          </p:cNvSpPr>
          <p:nvPr/>
        </p:nvSpPr>
        <p:spPr bwMode="auto">
          <a:xfrm>
            <a:off x="-17857" y="0"/>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代表的な合成薬物</a:t>
            </a:r>
            <a:endParaRPr lang="en-US" altLang="ja-JP"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pic>
        <p:nvPicPr>
          <p:cNvPr id="3" name="図 2"/>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76875" y="3996655"/>
            <a:ext cx="2992684" cy="1423308"/>
          </a:xfrm>
          <a:prstGeom prst="rect">
            <a:avLst/>
          </a:prstGeom>
        </p:spPr>
      </p:pic>
      <p:sp>
        <p:nvSpPr>
          <p:cNvPr id="17" name="テキスト ボックス 16"/>
          <p:cNvSpPr txBox="1"/>
          <p:nvPr/>
        </p:nvSpPr>
        <p:spPr>
          <a:xfrm>
            <a:off x="6808250" y="3982624"/>
            <a:ext cx="1594552" cy="307777"/>
          </a:xfrm>
          <a:prstGeom prst="rect">
            <a:avLst/>
          </a:prstGeom>
          <a:solidFill>
            <a:srgbClr val="FFFF00"/>
          </a:solidFill>
          <a:ln w="12700">
            <a:solidFill>
              <a:srgbClr val="0070C0"/>
            </a:solidFill>
          </a:ln>
        </p:spPr>
        <p:txBody>
          <a:bodyPr wrap="square" rtlCol="0">
            <a:spAutoFit/>
          </a:bodyPr>
          <a:lstStyle/>
          <a:p>
            <a:pPr algn="ctr"/>
            <a:r>
              <a:rPr kumimoji="1" lang="ja-JP" altLang="en-US" sz="1400" dirty="0">
                <a:solidFill>
                  <a:srgbClr val="006666"/>
                </a:solidFill>
                <a:latin typeface="ＤＦＰ中太丸ゴシック体" panose="020F0700010101010101" pitchFamily="50" charset="-128"/>
                <a:ea typeface="ＤＦＰ中太丸ゴシック体" panose="020F0700010101010101" pitchFamily="50" charset="-128"/>
              </a:rPr>
              <a:t>包括指定第２号</a:t>
            </a:r>
          </a:p>
        </p:txBody>
      </p:sp>
      <p:pic>
        <p:nvPicPr>
          <p:cNvPr id="9" name="図 8"/>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99695" y="1928471"/>
            <a:ext cx="2815022" cy="1646155"/>
          </a:xfrm>
          <a:prstGeom prst="rect">
            <a:avLst/>
          </a:prstGeom>
        </p:spPr>
      </p:pic>
      <p:sp>
        <p:nvSpPr>
          <p:cNvPr id="21" name="テキスト ボックス 20"/>
          <p:cNvSpPr txBox="1"/>
          <p:nvPr/>
        </p:nvSpPr>
        <p:spPr>
          <a:xfrm>
            <a:off x="2843711" y="2058831"/>
            <a:ext cx="1540221" cy="307777"/>
          </a:xfrm>
          <a:prstGeom prst="rect">
            <a:avLst/>
          </a:prstGeom>
          <a:solidFill>
            <a:srgbClr val="FFFF00"/>
          </a:solidFill>
          <a:ln w="12700">
            <a:solidFill>
              <a:srgbClr val="0070C0"/>
            </a:solidFill>
          </a:ln>
        </p:spPr>
        <p:txBody>
          <a:bodyPr wrap="square" rtlCol="0">
            <a:spAutoFit/>
          </a:bodyPr>
          <a:lstStyle/>
          <a:p>
            <a:pPr algn="ctr"/>
            <a:r>
              <a:rPr kumimoji="1" lang="ja-JP" altLang="en-US" sz="1400" dirty="0">
                <a:solidFill>
                  <a:srgbClr val="006666"/>
                </a:solidFill>
                <a:latin typeface="ＤＦＰ中太丸ゴシック体" panose="020F0700010101010101" pitchFamily="50" charset="-128"/>
                <a:ea typeface="ＤＦＰ中太丸ゴシック体" panose="020F0700010101010101" pitchFamily="50" charset="-128"/>
              </a:rPr>
              <a:t>包括指定第１号</a:t>
            </a:r>
          </a:p>
        </p:txBody>
      </p:sp>
      <p:pic>
        <p:nvPicPr>
          <p:cNvPr id="2" name="図 1"/>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66400" y="2233277"/>
            <a:ext cx="2808533" cy="891981"/>
          </a:xfrm>
          <a:prstGeom prst="rect">
            <a:avLst/>
          </a:prstGeom>
        </p:spPr>
      </p:pic>
    </p:spTree>
    <p:extLst>
      <p:ext uri="{BB962C8B-B14F-4D97-AF65-F5344CB8AC3E}">
        <p14:creationId xmlns:p14="http://schemas.microsoft.com/office/powerpoint/2010/main" val="1606560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93404" y="2354613"/>
            <a:ext cx="7416824" cy="1384995"/>
          </a:xfrm>
          <a:prstGeom prst="rect">
            <a:avLst/>
          </a:prstGeom>
          <a:noFill/>
        </p:spPr>
        <p:txBody>
          <a:bodyPr wrap="square" rtlCol="0">
            <a:spAutoFit/>
          </a:bodyPr>
          <a:lstStyle/>
          <a:p>
            <a:r>
              <a:rPr kumimoji="1" lang="ja-JP" altLang="en-US" sz="2800" dirty="0">
                <a:solidFill>
                  <a:srgbClr val="002060"/>
                </a:solidFill>
                <a:latin typeface="ＤＦＰ太丸ゴシック体" panose="020F0800010101010101" pitchFamily="50" charset="-128"/>
                <a:ea typeface="ＤＦＰ太丸ゴシック体" panose="020F0800010101010101" pitchFamily="50" charset="-128"/>
              </a:rPr>
              <a:t>◆大麻成分に似て、類似した効果を持つ</a:t>
            </a:r>
            <a:endParaRPr kumimoji="1" lang="en-US" altLang="ja-JP" sz="2800" dirty="0">
              <a:solidFill>
                <a:srgbClr val="002060"/>
              </a:solidFill>
              <a:latin typeface="ＤＦＰ太丸ゴシック体" panose="020F0800010101010101" pitchFamily="50" charset="-128"/>
              <a:ea typeface="ＤＦＰ太丸ゴシック体" panose="020F0800010101010101" pitchFamily="50" charset="-128"/>
            </a:endParaRPr>
          </a:p>
          <a:p>
            <a:r>
              <a:rPr lang="ja-JP" altLang="en-US" sz="2800" dirty="0">
                <a:solidFill>
                  <a:srgbClr val="002060"/>
                </a:solidFill>
                <a:latin typeface="ＤＦＰ太丸ゴシック体" panose="020F0800010101010101" pitchFamily="50" charset="-128"/>
                <a:ea typeface="ＤＦＰ太丸ゴシック体" panose="020F0800010101010101" pitchFamily="50" charset="-128"/>
              </a:rPr>
              <a:t>◆大麻より安価で入手が容易</a:t>
            </a:r>
            <a:endParaRPr lang="en-US" altLang="ja-JP" sz="2800" dirty="0">
              <a:solidFill>
                <a:srgbClr val="002060"/>
              </a:solidFill>
              <a:latin typeface="ＤＦＰ太丸ゴシック体" panose="020F0800010101010101" pitchFamily="50" charset="-128"/>
              <a:ea typeface="ＤＦＰ太丸ゴシック体" panose="020F0800010101010101" pitchFamily="50" charset="-128"/>
            </a:endParaRPr>
          </a:p>
          <a:p>
            <a:r>
              <a:rPr lang="ja-JP" altLang="en-US" sz="2800" dirty="0">
                <a:solidFill>
                  <a:srgbClr val="002060"/>
                </a:solidFill>
                <a:latin typeface="ＤＦＰ太丸ゴシック体" panose="020F0800010101010101" pitchFamily="50" charset="-128"/>
                <a:ea typeface="ＤＦＰ太丸ゴシック体" panose="020F0800010101010101" pitchFamily="50" charset="-128"/>
              </a:rPr>
              <a:t>◆スクリーニング検査では検出されない</a:t>
            </a:r>
            <a:endParaRPr kumimoji="1" lang="ja-JP" altLang="en-US" sz="2800" dirty="0">
              <a:solidFill>
                <a:srgbClr val="002060"/>
              </a:solidFill>
              <a:latin typeface="ＤＦＰ太丸ゴシック体" panose="020F0800010101010101" pitchFamily="50" charset="-128"/>
              <a:ea typeface="ＤＦＰ太丸ゴシック体" panose="020F0800010101010101" pitchFamily="50" charset="-128"/>
            </a:endParaRPr>
          </a:p>
        </p:txBody>
      </p:sp>
      <p:sp>
        <p:nvSpPr>
          <p:cNvPr id="5" name="テキスト ボックス 4"/>
          <p:cNvSpPr txBox="1"/>
          <p:nvPr/>
        </p:nvSpPr>
        <p:spPr>
          <a:xfrm>
            <a:off x="661356" y="1357139"/>
            <a:ext cx="7848872" cy="954107"/>
          </a:xfrm>
          <a:prstGeom prst="rect">
            <a:avLst/>
          </a:prstGeom>
          <a:noFill/>
        </p:spPr>
        <p:txBody>
          <a:bodyPr wrap="square" rtlCol="0">
            <a:spAutoFit/>
          </a:bodyPr>
          <a:lstStyle/>
          <a:p>
            <a:pPr algn="ctr"/>
            <a:r>
              <a:rPr lang="ja-JP" altLang="en-US" sz="2800" dirty="0">
                <a:solidFill>
                  <a:srgbClr val="FF66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薬理作用・毒性は不明だが、</a:t>
            </a:r>
            <a:endParaRPr lang="en-US" altLang="ja-JP" sz="2800" dirty="0">
              <a:solidFill>
                <a:srgbClr val="FF66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pPr algn="ctr"/>
            <a:r>
              <a:rPr lang="ja-JP" altLang="en-US" sz="2800" dirty="0">
                <a:solidFill>
                  <a:srgbClr val="FF66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大麻よりもはるかに危険な合成麻薬</a:t>
            </a:r>
            <a:endParaRPr kumimoji="1" lang="ja-JP" altLang="en-US" sz="2800" dirty="0">
              <a:solidFill>
                <a:srgbClr val="FF66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6" name="正方形/長方形 5"/>
          <p:cNvSpPr/>
          <p:nvPr/>
        </p:nvSpPr>
        <p:spPr>
          <a:xfrm>
            <a:off x="477851" y="5754275"/>
            <a:ext cx="8229599" cy="830997"/>
          </a:xfrm>
          <a:prstGeom prst="rect">
            <a:avLst/>
          </a:prstGeom>
          <a:solidFill>
            <a:schemeClr val="bg1"/>
          </a:solidFill>
          <a:ln w="12700">
            <a:solidFill>
              <a:srgbClr val="0070C0"/>
            </a:solidFill>
          </a:ln>
          <a:effectLst>
            <a:outerShdw blurRad="50800" dist="38100" dir="5400000" algn="t" rotWithShape="0">
              <a:prstClr val="black">
                <a:alpha val="40000"/>
              </a:prstClr>
            </a:outerShdw>
          </a:effectLst>
        </p:spPr>
        <p:txBody>
          <a:bodyPr wrap="square">
            <a:spAutoFit/>
          </a:bodyPr>
          <a:lstStyle/>
          <a:p>
            <a:r>
              <a:rPr lang="ja-JP" altLang="en-US" sz="2400" b="1"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比較的簡単に構造を変えた薬物を合成できるため、規制対象外の新物質が次々現れる「イタチごっこ」が続いている</a:t>
            </a: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3404" y="3818005"/>
            <a:ext cx="3096766" cy="1678247"/>
          </a:xfrm>
          <a:prstGeom prst="rect">
            <a:avLst/>
          </a:prstGeom>
        </p:spPr>
      </p:pic>
      <p:sp>
        <p:nvSpPr>
          <p:cNvPr id="8" name="テキスト ボックス 7"/>
          <p:cNvSpPr txBox="1"/>
          <p:nvPr/>
        </p:nvSpPr>
        <p:spPr>
          <a:xfrm>
            <a:off x="1684518" y="5424027"/>
            <a:ext cx="1159289" cy="338554"/>
          </a:xfrm>
          <a:prstGeom prst="rect">
            <a:avLst/>
          </a:prstGeom>
          <a:noFill/>
        </p:spPr>
        <p:txBody>
          <a:bodyPr wrap="square" rtlCol="0">
            <a:spAutoFit/>
          </a:bodyPr>
          <a:lstStyle/>
          <a:p>
            <a:r>
              <a:rPr kumimoji="1" lang="en-US" altLang="ja-JP" sz="1600" dirty="0">
                <a:latin typeface="Century" panose="02040604050505020304" pitchFamily="18" charset="0"/>
              </a:rPr>
              <a:t>Δ</a:t>
            </a:r>
            <a:r>
              <a:rPr kumimoji="1" lang="en-US" altLang="ja-JP" sz="1600" baseline="30000" dirty="0">
                <a:latin typeface="Century" panose="02040604050505020304" pitchFamily="18" charset="0"/>
              </a:rPr>
              <a:t>9</a:t>
            </a:r>
            <a:r>
              <a:rPr kumimoji="1" lang="en-US" altLang="ja-JP" sz="1600" dirty="0">
                <a:latin typeface="Century" panose="02040604050505020304" pitchFamily="18" charset="0"/>
              </a:rPr>
              <a:t>-THC</a:t>
            </a:r>
            <a:endParaRPr kumimoji="1" lang="ja-JP" altLang="en-US" sz="1600" dirty="0">
              <a:latin typeface="Century" panose="02040604050505020304" pitchFamily="18" charset="0"/>
            </a:endParaRPr>
          </a:p>
        </p:txBody>
      </p:sp>
      <p:sp>
        <p:nvSpPr>
          <p:cNvPr id="9" name="テキスト ボックス 8"/>
          <p:cNvSpPr txBox="1"/>
          <p:nvPr/>
        </p:nvSpPr>
        <p:spPr>
          <a:xfrm>
            <a:off x="5209141" y="5424027"/>
            <a:ext cx="2304256" cy="338554"/>
          </a:xfrm>
          <a:prstGeom prst="rect">
            <a:avLst/>
          </a:prstGeom>
          <a:noFill/>
        </p:spPr>
        <p:txBody>
          <a:bodyPr wrap="square" rtlCol="0">
            <a:spAutoFit/>
          </a:bodyPr>
          <a:lstStyle/>
          <a:p>
            <a:r>
              <a:rPr lang="en-US" altLang="ja-JP" sz="1600" dirty="0">
                <a:latin typeface="Century" panose="02040604050505020304" pitchFamily="18" charset="0"/>
              </a:rPr>
              <a:t>JWH-018 </a:t>
            </a:r>
            <a:r>
              <a:rPr lang="ja-JP" altLang="en-US" sz="1600" dirty="0">
                <a:latin typeface="Century" panose="02040604050505020304" pitchFamily="18" charset="0"/>
              </a:rPr>
              <a:t>基本骨格</a:t>
            </a:r>
            <a:endParaRPr kumimoji="1" lang="ja-JP" altLang="en-US" sz="1600" dirty="0">
              <a:latin typeface="Century" panose="02040604050505020304" pitchFamily="18" charset="0"/>
            </a:endParaRPr>
          </a:p>
        </p:txBody>
      </p:sp>
      <p:grpSp>
        <p:nvGrpSpPr>
          <p:cNvPr id="14" name="グループ化 13"/>
          <p:cNvGrpSpPr/>
          <p:nvPr/>
        </p:nvGrpSpPr>
        <p:grpSpPr>
          <a:xfrm>
            <a:off x="4709237" y="3896151"/>
            <a:ext cx="2804160" cy="1610981"/>
            <a:chOff x="4709237" y="3976520"/>
            <a:chExt cx="2804160" cy="1610981"/>
          </a:xfrm>
        </p:grpSpPr>
        <p:pic>
          <p:nvPicPr>
            <p:cNvPr id="3" name="図 2"/>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09237" y="3976520"/>
              <a:ext cx="2804160" cy="1385316"/>
            </a:xfrm>
            <a:prstGeom prst="rect">
              <a:avLst/>
            </a:prstGeom>
          </p:spPr>
        </p:pic>
        <p:sp>
          <p:nvSpPr>
            <p:cNvPr id="11" name="テキスト ボックス 10"/>
            <p:cNvSpPr txBox="1"/>
            <p:nvPr/>
          </p:nvSpPr>
          <p:spPr>
            <a:xfrm>
              <a:off x="4709237" y="4910507"/>
              <a:ext cx="500396" cy="369332"/>
            </a:xfrm>
            <a:prstGeom prst="rect">
              <a:avLst/>
            </a:prstGeom>
            <a:noFill/>
          </p:spPr>
          <p:txBody>
            <a:bodyPr wrap="square" rtlCol="0">
              <a:spAutoFit/>
            </a:bodyPr>
            <a:lstStyle/>
            <a:p>
              <a:r>
                <a:rPr kumimoji="1" lang="ja-JP" altLang="en-US" dirty="0"/>
                <a:t>③</a:t>
              </a:r>
            </a:p>
          </p:txBody>
        </p:sp>
        <p:sp>
          <p:nvSpPr>
            <p:cNvPr id="12" name="テキスト ボックス 11"/>
            <p:cNvSpPr txBox="1"/>
            <p:nvPr/>
          </p:nvSpPr>
          <p:spPr>
            <a:xfrm>
              <a:off x="6361515" y="5218169"/>
              <a:ext cx="500396" cy="369332"/>
            </a:xfrm>
            <a:prstGeom prst="rect">
              <a:avLst/>
            </a:prstGeom>
            <a:noFill/>
          </p:spPr>
          <p:txBody>
            <a:bodyPr wrap="square" rtlCol="0">
              <a:spAutoFit/>
            </a:bodyPr>
            <a:lstStyle/>
            <a:p>
              <a:r>
                <a:rPr kumimoji="1" lang="ja-JP" altLang="en-US" dirty="0"/>
                <a:t>①</a:t>
              </a:r>
            </a:p>
          </p:txBody>
        </p:sp>
        <p:sp>
          <p:nvSpPr>
            <p:cNvPr id="13" name="テキスト ボックス 12"/>
            <p:cNvSpPr txBox="1"/>
            <p:nvPr/>
          </p:nvSpPr>
          <p:spPr>
            <a:xfrm>
              <a:off x="5923180" y="4910507"/>
              <a:ext cx="500396" cy="369332"/>
            </a:xfrm>
            <a:prstGeom prst="rect">
              <a:avLst/>
            </a:prstGeom>
            <a:noFill/>
          </p:spPr>
          <p:txBody>
            <a:bodyPr wrap="square" rtlCol="0">
              <a:spAutoFit/>
            </a:bodyPr>
            <a:lstStyle/>
            <a:p>
              <a:r>
                <a:rPr kumimoji="1" lang="ja-JP" altLang="en-US" dirty="0"/>
                <a:t>②</a:t>
              </a:r>
            </a:p>
          </p:txBody>
        </p:sp>
      </p:grpSp>
      <p:sp>
        <p:nvSpPr>
          <p:cNvPr id="10" name="テキスト ボックス 9"/>
          <p:cNvSpPr txBox="1"/>
          <p:nvPr/>
        </p:nvSpPr>
        <p:spPr>
          <a:xfrm>
            <a:off x="6176992" y="3911841"/>
            <a:ext cx="1954592" cy="369332"/>
          </a:xfrm>
          <a:prstGeom prst="rect">
            <a:avLst/>
          </a:prstGeom>
          <a:solidFill>
            <a:srgbClr val="FFFF00"/>
          </a:solidFill>
          <a:ln w="12700">
            <a:solidFill>
              <a:srgbClr val="0070C0"/>
            </a:solidFill>
          </a:ln>
        </p:spPr>
        <p:txBody>
          <a:bodyPr wrap="square" rtlCol="0">
            <a:spAutoFit/>
          </a:bodyPr>
          <a:lstStyle/>
          <a:p>
            <a:pPr algn="ctr"/>
            <a:r>
              <a:rPr kumimoji="1" lang="ja-JP" altLang="en-US" dirty="0">
                <a:solidFill>
                  <a:srgbClr val="006666"/>
                </a:solidFill>
                <a:latin typeface="ＤＦＰ中太丸ゴシック体" panose="020F0700010101010101" pitchFamily="50" charset="-128"/>
                <a:ea typeface="ＤＦＰ中太丸ゴシック体" panose="020F0700010101010101" pitchFamily="50" charset="-128"/>
              </a:rPr>
              <a:t>包括指定第１号</a:t>
            </a:r>
          </a:p>
        </p:txBody>
      </p:sp>
      <p:sp>
        <p:nvSpPr>
          <p:cNvPr id="16" name="タイトル 1"/>
          <p:cNvSpPr txBox="1">
            <a:spLocks/>
          </p:cNvSpPr>
          <p:nvPr/>
        </p:nvSpPr>
        <p:spPr bwMode="auto">
          <a:xfrm>
            <a:off x="-17857" y="0"/>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合成カンナビノイド</a:t>
            </a:r>
            <a:endParaRPr lang="en-US" altLang="ja-JP"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spTree>
    <p:extLst>
      <p:ext uri="{BB962C8B-B14F-4D97-AF65-F5344CB8AC3E}">
        <p14:creationId xmlns:p14="http://schemas.microsoft.com/office/powerpoint/2010/main" val="2604164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941" y="2131735"/>
            <a:ext cx="4371042" cy="2472371"/>
          </a:xfrm>
          <a:prstGeom prst="rect">
            <a:avLst/>
          </a:prstGeom>
        </p:spPr>
      </p:pic>
      <p:sp>
        <p:nvSpPr>
          <p:cNvPr id="7" name="テキスト ボックス 6"/>
          <p:cNvSpPr txBox="1"/>
          <p:nvPr/>
        </p:nvSpPr>
        <p:spPr>
          <a:xfrm>
            <a:off x="998675" y="1273461"/>
            <a:ext cx="7128792" cy="584775"/>
          </a:xfrm>
          <a:prstGeom prst="rect">
            <a:avLst/>
          </a:prstGeom>
          <a:noFill/>
        </p:spPr>
        <p:txBody>
          <a:bodyPr wrap="square" rtlCol="0">
            <a:spAutoFit/>
          </a:bodyPr>
          <a:lstStyle/>
          <a:p>
            <a:pPr algn="ctr"/>
            <a:r>
              <a:rPr kumimoji="1" lang="ja-JP" altLang="en-US" sz="3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致死率が高い強力な危険ドラッグ</a:t>
            </a:r>
          </a:p>
        </p:txBody>
      </p:sp>
      <p:sp>
        <p:nvSpPr>
          <p:cNvPr id="9" name="テキスト ボックス 8"/>
          <p:cNvSpPr txBox="1"/>
          <p:nvPr/>
        </p:nvSpPr>
        <p:spPr>
          <a:xfrm>
            <a:off x="5292080" y="4653136"/>
            <a:ext cx="3144715" cy="1661993"/>
          </a:xfrm>
          <a:prstGeom prst="rect">
            <a:avLst/>
          </a:prstGeom>
          <a:solidFill>
            <a:schemeClr val="bg1"/>
          </a:solidFill>
          <a:ln w="12700">
            <a:solidFill>
              <a:srgbClr val="0070C0"/>
            </a:solidFill>
          </a:ln>
          <a:effectLst>
            <a:outerShdw blurRad="50800" dist="38100" dir="5400000" algn="t" rotWithShape="0">
              <a:prstClr val="black">
                <a:alpha val="40000"/>
              </a:prstClr>
            </a:outerShdw>
          </a:effectLst>
        </p:spPr>
        <p:txBody>
          <a:bodyPr wrap="square" rtlCol="0">
            <a:spAutoFit/>
          </a:bodyPr>
          <a:lstStyle/>
          <a:p>
            <a:pPr algn="ctr"/>
            <a:r>
              <a:rPr kumimoji="1" lang="ja-JP" altLang="en-US" sz="2400" dirty="0">
                <a:solidFill>
                  <a:srgbClr val="006666"/>
                </a:solidFill>
                <a:latin typeface="Century" panose="02040604050505020304" pitchFamily="18" charset="0"/>
                <a:ea typeface="ＤＦＰ中太丸ゴシック体" panose="020F0700010101010101" pitchFamily="50" charset="-128"/>
              </a:rPr>
              <a:t>５</a:t>
            </a:r>
            <a:r>
              <a:rPr kumimoji="1" lang="en-US" altLang="ja-JP" sz="2400" dirty="0">
                <a:solidFill>
                  <a:srgbClr val="006666"/>
                </a:solidFill>
                <a:latin typeface="Century" panose="02040604050505020304" pitchFamily="18" charset="0"/>
                <a:ea typeface="ＤＦＰ中太丸ゴシック体" panose="020F0700010101010101" pitchFamily="50" charset="-128"/>
              </a:rPr>
              <a:t>F-ADB</a:t>
            </a:r>
          </a:p>
          <a:p>
            <a:pPr algn="ctr"/>
            <a:r>
              <a:rPr kumimoji="1" lang="ja-JP" altLang="en-US" dirty="0">
                <a:solidFill>
                  <a:srgbClr val="006666"/>
                </a:solidFill>
                <a:latin typeface="ＤＦＰ中太丸ゴシック体" panose="020F0700010101010101" pitchFamily="50" charset="-128"/>
                <a:ea typeface="ＤＦＰ中太丸ゴシック体" panose="020F0700010101010101" pitchFamily="50" charset="-128"/>
              </a:rPr>
              <a:t>（合成カンナビノイド）</a:t>
            </a:r>
            <a:br>
              <a:rPr kumimoji="1" lang="en-US" altLang="ja-JP" dirty="0">
                <a:solidFill>
                  <a:srgbClr val="006666"/>
                </a:solidFill>
                <a:latin typeface="ＤＦＰ中太丸ゴシック体" panose="020F0700010101010101" pitchFamily="50" charset="-128"/>
                <a:ea typeface="ＤＦＰ中太丸ゴシック体" panose="020F0700010101010101" pitchFamily="50" charset="-128"/>
              </a:rPr>
            </a:br>
            <a:endParaRPr kumimoji="1" lang="en-US" altLang="ja-JP" sz="1200" dirty="0">
              <a:solidFill>
                <a:srgbClr val="006666"/>
              </a:solidFill>
              <a:latin typeface="ＤＦＰ中太丸ゴシック体" panose="020F0700010101010101" pitchFamily="50" charset="-128"/>
              <a:ea typeface="ＤＦＰ中太丸ゴシック体" panose="020F0700010101010101" pitchFamily="50" charset="-128"/>
            </a:endParaRPr>
          </a:p>
          <a:p>
            <a:pPr algn="ctr"/>
            <a:r>
              <a:rPr lang="ja-JP" altLang="en-US" sz="2400" dirty="0">
                <a:solidFill>
                  <a:srgbClr val="C00000"/>
                </a:solidFill>
                <a:latin typeface="ＤＦＰ中太丸ゴシック体" panose="020F0700010101010101" pitchFamily="50" charset="-128"/>
                <a:ea typeface="ＤＦＰ中太丸ゴシック体" panose="020F0700010101010101" pitchFamily="50" charset="-128"/>
              </a:rPr>
              <a:t>２週間あまりの</a:t>
            </a:r>
            <a:br>
              <a:rPr lang="en-US" altLang="ja-JP" sz="2400" dirty="0">
                <a:solidFill>
                  <a:srgbClr val="C00000"/>
                </a:solidFill>
                <a:latin typeface="ＤＦＰ中太丸ゴシック体" panose="020F0700010101010101" pitchFamily="50" charset="-128"/>
                <a:ea typeface="ＤＦＰ中太丸ゴシック体" panose="020F0700010101010101" pitchFamily="50" charset="-128"/>
              </a:rPr>
            </a:br>
            <a:r>
              <a:rPr lang="ja-JP" altLang="en-US" sz="2400" dirty="0">
                <a:solidFill>
                  <a:srgbClr val="C00000"/>
                </a:solidFill>
                <a:latin typeface="ＤＦＰ中太丸ゴシック体" panose="020F0700010101010101" pitchFamily="50" charset="-128"/>
                <a:ea typeface="ＤＦＰ中太丸ゴシック体" panose="020F0700010101010101" pitchFamily="50" charset="-128"/>
              </a:rPr>
              <a:t>内に９名が死亡</a:t>
            </a:r>
          </a:p>
        </p:txBody>
      </p:sp>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942" y="4653136"/>
            <a:ext cx="4371042" cy="1739311"/>
          </a:xfrm>
          <a:prstGeom prst="rect">
            <a:avLst/>
          </a:prstGeom>
        </p:spPr>
      </p:pic>
      <p:sp>
        <p:nvSpPr>
          <p:cNvPr id="11" name="タイトル 1"/>
          <p:cNvSpPr txBox="1">
            <a:spLocks/>
          </p:cNvSpPr>
          <p:nvPr/>
        </p:nvSpPr>
        <p:spPr bwMode="auto">
          <a:xfrm>
            <a:off x="-17857" y="0"/>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ハートショット</a:t>
            </a:r>
            <a:endParaRPr lang="en-US" altLang="ja-JP"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pic>
        <p:nvPicPr>
          <p:cNvPr id="3" name="図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8064" y="2131735"/>
            <a:ext cx="3711976" cy="2396444"/>
          </a:xfrm>
          <a:prstGeom prst="rect">
            <a:avLst/>
          </a:prstGeom>
        </p:spPr>
      </p:pic>
    </p:spTree>
    <p:extLst>
      <p:ext uri="{BB962C8B-B14F-4D97-AF65-F5344CB8AC3E}">
        <p14:creationId xmlns:p14="http://schemas.microsoft.com/office/powerpoint/2010/main" val="3736787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20" name="Text Box 16"/>
          <p:cNvSpPr txBox="1">
            <a:spLocks noChangeArrowheads="1"/>
          </p:cNvSpPr>
          <p:nvPr/>
        </p:nvSpPr>
        <p:spPr bwMode="auto">
          <a:xfrm>
            <a:off x="0" y="1244760"/>
            <a:ext cx="91440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植物ドラッグ図鑑</a:t>
            </a:r>
          </a:p>
        </p:txBody>
      </p:sp>
      <p:sp>
        <p:nvSpPr>
          <p:cNvPr id="20" name="タイトル 1"/>
          <p:cNvSpPr txBox="1">
            <a:spLocks/>
          </p:cNvSpPr>
          <p:nvPr/>
        </p:nvSpPr>
        <p:spPr bwMode="auto">
          <a:xfrm>
            <a:off x="-17857" y="0"/>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ナチュラルドラッグ</a:t>
            </a:r>
            <a:endParaRPr lang="en-US" altLang="ja-JP"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sp>
        <p:nvSpPr>
          <p:cNvPr id="19" name="Text Box 6"/>
          <p:cNvSpPr txBox="1">
            <a:spLocks noChangeArrowheads="1"/>
          </p:cNvSpPr>
          <p:nvPr/>
        </p:nvSpPr>
        <p:spPr bwMode="auto">
          <a:xfrm>
            <a:off x="2987824" y="5724747"/>
            <a:ext cx="1066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ja-JP" altLang="en-US" sz="1200" dirty="0"/>
              <a:t>サルビア</a:t>
            </a:r>
          </a:p>
        </p:txBody>
      </p:sp>
      <p:grpSp>
        <p:nvGrpSpPr>
          <p:cNvPr id="15" name="グループ化 14"/>
          <p:cNvGrpSpPr/>
          <p:nvPr/>
        </p:nvGrpSpPr>
        <p:grpSpPr>
          <a:xfrm>
            <a:off x="421837" y="1824198"/>
            <a:ext cx="8282467" cy="4669412"/>
            <a:chOff x="551159" y="1566241"/>
            <a:chExt cx="8282467" cy="4669412"/>
          </a:xfrm>
        </p:grpSpPr>
        <p:sp>
          <p:nvSpPr>
            <p:cNvPr id="7" name="正方形/長方形 6"/>
            <p:cNvSpPr/>
            <p:nvPr/>
          </p:nvSpPr>
          <p:spPr bwMode="auto">
            <a:xfrm>
              <a:off x="739179" y="1566241"/>
              <a:ext cx="8028000" cy="4669412"/>
            </a:xfrm>
            <a:prstGeom prst="rect">
              <a:avLst/>
            </a:prstGeom>
            <a:solidFill>
              <a:srgbClr val="FFFFCC"/>
            </a:solidFill>
            <a:ln w="12700" cap="flat" cmpd="sng" algn="ctr">
              <a:solidFill>
                <a:srgbClr val="0070C0"/>
              </a:solidFill>
              <a:prstDash val="solid"/>
              <a:round/>
              <a:headEnd type="none" w="med" len="med"/>
              <a:tailEnd type="none" w="med" len="med"/>
            </a:ln>
            <a:effectLst/>
          </p:spPr>
          <p:txBody>
            <a:bodyPr vert="eaVert"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ＤＦＰ太丸ゴシック体" pitchFamily="50" charset="-128"/>
              </a:endParaRPr>
            </a:p>
          </p:txBody>
        </p:sp>
        <p:sp>
          <p:nvSpPr>
            <p:cNvPr id="10" name="正方形/長方形 9"/>
            <p:cNvSpPr/>
            <p:nvPr/>
          </p:nvSpPr>
          <p:spPr bwMode="auto">
            <a:xfrm>
              <a:off x="2406398" y="3736407"/>
              <a:ext cx="6300000" cy="2460794"/>
            </a:xfrm>
            <a:prstGeom prst="rect">
              <a:avLst/>
            </a:prstGeom>
            <a:solidFill>
              <a:srgbClr val="FFFF00"/>
            </a:solidFill>
            <a:ln w="6350" cap="flat" cmpd="sng" algn="ctr">
              <a:solidFill>
                <a:schemeClr val="tx1">
                  <a:lumMod val="50000"/>
                  <a:lumOff val="50000"/>
                </a:schemeClr>
              </a:solidFill>
              <a:prstDash val="solid"/>
              <a:round/>
              <a:headEnd type="none" w="med" len="med"/>
              <a:tailEnd type="none" w="med" len="med"/>
            </a:ln>
            <a:effectLst/>
          </p:spPr>
          <p:txBody>
            <a:bodyPr vert="eaVert"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ＤＦＰ太丸ゴシック体" pitchFamily="50" charset="-128"/>
              </a:endParaRPr>
            </a:p>
          </p:txBody>
        </p:sp>
        <p:graphicFrame>
          <p:nvGraphicFramePr>
            <p:cNvPr id="21" name="Object 10"/>
            <p:cNvGraphicFramePr>
              <a:graphicFrameLocks noChangeAspect="1"/>
            </p:cNvGraphicFramePr>
            <p:nvPr>
              <p:extLst>
                <p:ext uri="{D42A27DB-BD31-4B8C-83A1-F6EECF244321}">
                  <p14:modId xmlns:p14="http://schemas.microsoft.com/office/powerpoint/2010/main" val="242122474"/>
                </p:ext>
              </p:extLst>
            </p:nvPr>
          </p:nvGraphicFramePr>
          <p:xfrm>
            <a:off x="891147" y="2260315"/>
            <a:ext cx="1440000" cy="1603470"/>
          </p:xfrm>
          <a:graphic>
            <a:graphicData uri="http://schemas.openxmlformats.org/presentationml/2006/ole">
              <mc:AlternateContent xmlns:mc="http://schemas.openxmlformats.org/markup-compatibility/2006">
                <mc:Choice xmlns:v="urn:schemas-microsoft-com:vml" Requires="v">
                  <p:oleObj spid="_x0000_s1556" name="Image" r:id="rId4" imgW="1245323" imgH="1385104" progId="Photoshop.Image.5">
                    <p:embed/>
                  </p:oleObj>
                </mc:Choice>
                <mc:Fallback>
                  <p:oleObj name="Image" r:id="rId4" imgW="1245323" imgH="1385104" progId="Photoshop.Image.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147" y="2260315"/>
                          <a:ext cx="1440000" cy="1603470"/>
                        </a:xfrm>
                        <a:prstGeom prst="rect">
                          <a:avLst/>
                        </a:prstGeom>
                        <a:noFill/>
                        <a:ln>
                          <a:noFill/>
                        </a:ln>
                        <a:effectLst/>
                      </p:spPr>
                    </p:pic>
                  </p:oleObj>
                </mc:Fallback>
              </mc:AlternateContent>
            </a:graphicData>
          </a:graphic>
        </p:graphicFrame>
        <p:sp>
          <p:nvSpPr>
            <p:cNvPr id="22" name="Text Box 11"/>
            <p:cNvSpPr txBox="1">
              <a:spLocks noChangeArrowheads="1"/>
            </p:cNvSpPr>
            <p:nvPr/>
          </p:nvSpPr>
          <p:spPr bwMode="auto">
            <a:xfrm>
              <a:off x="815896" y="3854046"/>
              <a:ext cx="1560351"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ja-JP" altLang="en-US" sz="1050" dirty="0"/>
                <a:t>ハワイアンウッドローズ</a:t>
              </a:r>
              <a:br>
                <a:rPr lang="en-US" altLang="ja-JP" sz="1050" dirty="0"/>
              </a:br>
              <a:r>
                <a:rPr lang="ja-JP" altLang="en-US" sz="900" dirty="0"/>
                <a:t>（ヒルガオ科の種子）</a:t>
              </a:r>
            </a:p>
          </p:txBody>
        </p:sp>
        <p:graphicFrame>
          <p:nvGraphicFramePr>
            <p:cNvPr id="24" name="Object 15"/>
            <p:cNvGraphicFramePr>
              <a:graphicFrameLocks noChangeAspect="1"/>
            </p:cNvGraphicFramePr>
            <p:nvPr>
              <p:extLst>
                <p:ext uri="{D42A27DB-BD31-4B8C-83A1-F6EECF244321}">
                  <p14:modId xmlns:p14="http://schemas.microsoft.com/office/powerpoint/2010/main" val="1919605214"/>
                </p:ext>
              </p:extLst>
            </p:nvPr>
          </p:nvGraphicFramePr>
          <p:xfrm>
            <a:off x="2464424" y="1770166"/>
            <a:ext cx="1440319" cy="1600555"/>
          </p:xfrm>
          <a:graphic>
            <a:graphicData uri="http://schemas.openxmlformats.org/presentationml/2006/ole">
              <mc:AlternateContent xmlns:mc="http://schemas.openxmlformats.org/markup-compatibility/2006">
                <mc:Choice xmlns:v="urn:schemas-microsoft-com:vml" Requires="v">
                  <p:oleObj spid="_x0000_s1557" name="Image" r:id="rId6" imgW="1270289" imgH="1410519" progId="Photoshop.Image.5">
                    <p:embed/>
                  </p:oleObj>
                </mc:Choice>
                <mc:Fallback>
                  <p:oleObj name="Image" r:id="rId6" imgW="1270289" imgH="1410519" progId="Photoshop.Image.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4424" y="1770166"/>
                          <a:ext cx="1440319" cy="1600555"/>
                        </a:xfrm>
                        <a:prstGeom prst="rect">
                          <a:avLst/>
                        </a:prstGeom>
                        <a:noFill/>
                        <a:ln>
                          <a:noFill/>
                        </a:ln>
                        <a:effectLst/>
                      </p:spPr>
                    </p:pic>
                  </p:oleObj>
                </mc:Fallback>
              </mc:AlternateContent>
            </a:graphicData>
          </a:graphic>
        </p:graphicFrame>
        <p:sp>
          <p:nvSpPr>
            <p:cNvPr id="25" name="Text Box 16"/>
            <p:cNvSpPr txBox="1">
              <a:spLocks noChangeArrowheads="1"/>
            </p:cNvSpPr>
            <p:nvPr/>
          </p:nvSpPr>
          <p:spPr bwMode="auto">
            <a:xfrm>
              <a:off x="2342763" y="3336297"/>
              <a:ext cx="15817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ja-JP" altLang="en-US" sz="1100" dirty="0"/>
                <a:t>モーニンググローリー</a:t>
              </a:r>
              <a:br>
                <a:rPr lang="en-US" altLang="ja-JP" sz="1100" dirty="0"/>
              </a:br>
              <a:r>
                <a:rPr lang="ja-JP" altLang="en-US" sz="900" dirty="0"/>
                <a:t>（マルバアサガオの種子）</a:t>
              </a:r>
            </a:p>
          </p:txBody>
        </p:sp>
        <p:graphicFrame>
          <p:nvGraphicFramePr>
            <p:cNvPr id="27" name="Object 22"/>
            <p:cNvGraphicFramePr>
              <a:graphicFrameLocks noChangeAspect="1"/>
            </p:cNvGraphicFramePr>
            <p:nvPr>
              <p:extLst>
                <p:ext uri="{D42A27DB-BD31-4B8C-83A1-F6EECF244321}">
                  <p14:modId xmlns:p14="http://schemas.microsoft.com/office/powerpoint/2010/main" val="3925830834"/>
                </p:ext>
              </p:extLst>
            </p:nvPr>
          </p:nvGraphicFramePr>
          <p:xfrm>
            <a:off x="3998055" y="1770166"/>
            <a:ext cx="1361611" cy="1602000"/>
          </p:xfrm>
          <a:graphic>
            <a:graphicData uri="http://schemas.openxmlformats.org/presentationml/2006/ole">
              <mc:AlternateContent xmlns:mc="http://schemas.openxmlformats.org/markup-compatibility/2006">
                <mc:Choice xmlns:v="urn:schemas-microsoft-com:vml" Requires="v">
                  <p:oleObj spid="_x0000_s1558" name="Image" r:id="rId8" imgW="1232181" imgH="1448641" progId="Photoshop.Image.5">
                    <p:embed/>
                  </p:oleObj>
                </mc:Choice>
                <mc:Fallback>
                  <p:oleObj name="Image" r:id="rId8" imgW="1232181" imgH="1448641" progId="Photoshop.Image.5">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8055" y="1770166"/>
                          <a:ext cx="1361611" cy="1602000"/>
                        </a:xfrm>
                        <a:prstGeom prst="rect">
                          <a:avLst/>
                        </a:prstGeom>
                        <a:noFill/>
                        <a:ln>
                          <a:noFill/>
                        </a:ln>
                        <a:effectLst/>
                      </p:spPr>
                    </p:pic>
                  </p:oleObj>
                </mc:Fallback>
              </mc:AlternateContent>
            </a:graphicData>
          </a:graphic>
        </p:graphicFrame>
        <p:sp>
          <p:nvSpPr>
            <p:cNvPr id="28" name="Text Box 23"/>
            <p:cNvSpPr txBox="1">
              <a:spLocks noChangeArrowheads="1"/>
            </p:cNvSpPr>
            <p:nvPr/>
          </p:nvSpPr>
          <p:spPr bwMode="auto">
            <a:xfrm>
              <a:off x="3807972" y="3336297"/>
              <a:ext cx="16754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ja-JP" altLang="en-US" sz="1100" dirty="0"/>
                <a:t>ハルマラ</a:t>
              </a:r>
              <a:br>
                <a:rPr lang="en-US" altLang="ja-JP" sz="1100" dirty="0"/>
              </a:br>
              <a:r>
                <a:rPr lang="ja-JP" altLang="en-US" sz="900" dirty="0"/>
                <a:t>（ヒシ類の多年生植物の種子）</a:t>
              </a:r>
              <a:endParaRPr lang="en-US" altLang="ja-JP" sz="900" dirty="0"/>
            </a:p>
          </p:txBody>
        </p:sp>
        <p:graphicFrame>
          <p:nvGraphicFramePr>
            <p:cNvPr id="29" name="Object 17"/>
            <p:cNvGraphicFramePr>
              <a:graphicFrameLocks noChangeAspect="1"/>
            </p:cNvGraphicFramePr>
            <p:nvPr>
              <p:extLst>
                <p:ext uri="{D42A27DB-BD31-4B8C-83A1-F6EECF244321}">
                  <p14:modId xmlns:p14="http://schemas.microsoft.com/office/powerpoint/2010/main" val="1012088537"/>
                </p:ext>
              </p:extLst>
            </p:nvPr>
          </p:nvGraphicFramePr>
          <p:xfrm>
            <a:off x="5435720" y="1762675"/>
            <a:ext cx="1507764" cy="1602000"/>
          </p:xfrm>
          <a:graphic>
            <a:graphicData uri="http://schemas.openxmlformats.org/presentationml/2006/ole">
              <mc:AlternateContent xmlns:mc="http://schemas.openxmlformats.org/markup-compatibility/2006">
                <mc:Choice xmlns:v="urn:schemas-microsoft-com:vml" Requires="v">
                  <p:oleObj spid="_x0000_s1559" name="Image" r:id="rId10" imgW="1219478" imgH="1296152" progId="Photoshop.Image.5">
                    <p:embed/>
                  </p:oleObj>
                </mc:Choice>
                <mc:Fallback>
                  <p:oleObj name="Image" r:id="rId10" imgW="1219478" imgH="1296152" progId="Photoshop.Image.5">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35720" y="1762675"/>
                          <a:ext cx="1507764" cy="1602000"/>
                        </a:xfrm>
                        <a:prstGeom prst="rect">
                          <a:avLst/>
                        </a:prstGeom>
                        <a:noFill/>
                        <a:ln>
                          <a:noFill/>
                        </a:ln>
                        <a:effectLst/>
                      </p:spPr>
                    </p:pic>
                  </p:oleObj>
                </mc:Fallback>
              </mc:AlternateContent>
            </a:graphicData>
          </a:graphic>
        </p:graphicFrame>
        <p:sp>
          <p:nvSpPr>
            <p:cNvPr id="30" name="Text Box 18"/>
            <p:cNvSpPr txBox="1">
              <a:spLocks noChangeArrowheads="1"/>
            </p:cNvSpPr>
            <p:nvPr/>
          </p:nvSpPr>
          <p:spPr bwMode="auto">
            <a:xfrm>
              <a:off x="5265674" y="3336297"/>
              <a:ext cx="2069798" cy="400110"/>
            </a:xfrm>
            <a:prstGeom prst="rect">
              <a:avLst/>
            </a:prstGeom>
            <a:noFill/>
            <a:ln>
              <a:noFill/>
            </a:ln>
            <a:effectLst/>
          </p:spPr>
          <p:txBody>
            <a:bodyPr wrap="non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sz="1100" dirty="0"/>
                <a:t>ダツラシード</a:t>
              </a:r>
              <a:br>
                <a:rPr lang="en-US" altLang="ja-JP" sz="1100" dirty="0"/>
              </a:br>
              <a:r>
                <a:rPr lang="ja-JP" altLang="en-US" sz="900" dirty="0"/>
                <a:t>（チョウセンアサガオ属の種子と果実）</a:t>
              </a:r>
            </a:p>
          </p:txBody>
        </p:sp>
        <p:graphicFrame>
          <p:nvGraphicFramePr>
            <p:cNvPr id="33" name="Object 6"/>
            <p:cNvGraphicFramePr>
              <a:graphicFrameLocks noChangeAspect="1"/>
            </p:cNvGraphicFramePr>
            <p:nvPr>
              <p:extLst>
                <p:ext uri="{D42A27DB-BD31-4B8C-83A1-F6EECF244321}">
                  <p14:modId xmlns:p14="http://schemas.microsoft.com/office/powerpoint/2010/main" val="1207394639"/>
                </p:ext>
              </p:extLst>
            </p:nvPr>
          </p:nvGraphicFramePr>
          <p:xfrm>
            <a:off x="7035285" y="1760735"/>
            <a:ext cx="1496434" cy="1602000"/>
          </p:xfrm>
          <a:graphic>
            <a:graphicData uri="http://schemas.openxmlformats.org/presentationml/2006/ole">
              <mc:AlternateContent xmlns:mc="http://schemas.openxmlformats.org/markup-compatibility/2006">
                <mc:Choice xmlns:v="urn:schemas-microsoft-com:vml" Requires="v">
                  <p:oleObj spid="_x0000_s1560" name="Image" r:id="rId12" imgW="1283445" imgH="1372397" progId="Photoshop.Image.5">
                    <p:embed/>
                  </p:oleObj>
                </mc:Choice>
                <mc:Fallback>
                  <p:oleObj name="Image" r:id="rId12" imgW="1283445" imgH="1372397" progId="Photoshop.Image.5">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5285" y="1760735"/>
                          <a:ext cx="1496434" cy="1602000"/>
                        </a:xfrm>
                        <a:prstGeom prst="rect">
                          <a:avLst/>
                        </a:prstGeom>
                        <a:noFill/>
                        <a:ln>
                          <a:noFill/>
                        </a:ln>
                        <a:effectLst/>
                      </p:spPr>
                    </p:pic>
                  </p:oleObj>
                </mc:Fallback>
              </mc:AlternateContent>
            </a:graphicData>
          </a:graphic>
        </p:graphicFrame>
        <p:sp>
          <p:nvSpPr>
            <p:cNvPr id="34" name="Text Box 7"/>
            <p:cNvSpPr txBox="1">
              <a:spLocks noChangeArrowheads="1"/>
            </p:cNvSpPr>
            <p:nvPr/>
          </p:nvSpPr>
          <p:spPr bwMode="auto">
            <a:xfrm>
              <a:off x="7236256" y="3320909"/>
              <a:ext cx="159737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pPr>
              <a:r>
                <a:rPr lang="ja-JP" altLang="en-US" sz="1100" dirty="0"/>
                <a:t>アヤワスカ</a:t>
              </a:r>
              <a:br>
                <a:rPr lang="en-US" altLang="ja-JP" sz="1200" dirty="0"/>
              </a:br>
              <a:r>
                <a:rPr lang="ja-JP" altLang="en-US" sz="900" dirty="0"/>
                <a:t>（キントラノオ科のつる植物）</a:t>
              </a:r>
            </a:p>
          </p:txBody>
        </p:sp>
        <p:pic>
          <p:nvPicPr>
            <p:cNvPr id="35" name="Picture 32"/>
            <p:cNvPicPr>
              <a:picLocks noChangeAspect="1" noChangeArrowheads="1"/>
            </p:cNvPicPr>
            <p:nvPr/>
          </p:nvPicPr>
          <p:blipFill>
            <a:blip r:embed="rId14" cstate="email">
              <a:lum bright="10000"/>
              <a:extLst>
                <a:ext uri="{28A0092B-C50C-407E-A947-70E740481C1C}">
                  <a14:useLocalDpi xmlns:a14="http://schemas.microsoft.com/office/drawing/2010/main"/>
                </a:ext>
              </a:extLst>
            </a:blip>
            <a:srcRect/>
            <a:stretch>
              <a:fillRect/>
            </a:stretch>
          </p:blipFill>
          <p:spPr bwMode="auto">
            <a:xfrm>
              <a:off x="906118" y="4404997"/>
              <a:ext cx="1437383" cy="95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21"/>
            <p:cNvSpPr txBox="1">
              <a:spLocks noChangeArrowheads="1"/>
            </p:cNvSpPr>
            <p:nvPr/>
          </p:nvSpPr>
          <p:spPr bwMode="auto">
            <a:xfrm>
              <a:off x="551159" y="5326021"/>
              <a:ext cx="2042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pPr>
              <a:r>
                <a:rPr lang="ja-JP" altLang="en-US" sz="1100" dirty="0"/>
                <a:t>ペヨーテ</a:t>
              </a:r>
              <a:br>
                <a:rPr lang="en-US" altLang="ja-JP" sz="1100" dirty="0"/>
              </a:br>
              <a:r>
                <a:rPr lang="ja-JP" altLang="en-US" sz="900" dirty="0"/>
                <a:t>（サボテン科ウバタマサボテン属）</a:t>
              </a:r>
            </a:p>
          </p:txBody>
        </p:sp>
        <p:sp>
          <p:nvSpPr>
            <p:cNvPr id="41" name="Text Box 29"/>
            <p:cNvSpPr txBox="1">
              <a:spLocks noChangeArrowheads="1"/>
            </p:cNvSpPr>
            <p:nvPr/>
          </p:nvSpPr>
          <p:spPr bwMode="auto">
            <a:xfrm>
              <a:off x="7162806" y="5724747"/>
              <a:ext cx="13382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pPr>
              <a:r>
                <a:rPr lang="ja-JP" altLang="en-US" sz="1100" dirty="0"/>
                <a:t>ダチュラ</a:t>
              </a:r>
              <a:br>
                <a:rPr lang="en-US" altLang="ja-JP" sz="1100" dirty="0"/>
              </a:br>
              <a:r>
                <a:rPr lang="ja-JP" altLang="en-US" sz="900" dirty="0"/>
                <a:t>（チョウセンアサガオ）</a:t>
              </a:r>
            </a:p>
          </p:txBody>
        </p:sp>
        <p:sp>
          <p:nvSpPr>
            <p:cNvPr id="43" name="Text Box 6"/>
            <p:cNvSpPr txBox="1">
              <a:spLocks noChangeArrowheads="1"/>
            </p:cNvSpPr>
            <p:nvPr/>
          </p:nvSpPr>
          <p:spPr bwMode="auto">
            <a:xfrm>
              <a:off x="5653659" y="5741629"/>
              <a:ext cx="12846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pPr>
              <a:r>
                <a:rPr lang="ja-JP" altLang="en-US" sz="1100" dirty="0"/>
                <a:t>幻覚性サルビア</a:t>
              </a:r>
              <a:br>
                <a:rPr lang="en-US" altLang="ja-JP" sz="1100" dirty="0"/>
              </a:br>
              <a:r>
                <a:rPr lang="ja-JP" altLang="en-US" sz="900" dirty="0"/>
                <a:t>（シソ科アキギリ属）</a:t>
              </a:r>
            </a:p>
          </p:txBody>
        </p:sp>
        <p:sp>
          <p:nvSpPr>
            <p:cNvPr id="45" name="Text Box 20"/>
            <p:cNvSpPr txBox="1">
              <a:spLocks noChangeArrowheads="1"/>
            </p:cNvSpPr>
            <p:nvPr/>
          </p:nvSpPr>
          <p:spPr bwMode="auto">
            <a:xfrm>
              <a:off x="4078506" y="5724747"/>
              <a:ext cx="144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pPr>
              <a:r>
                <a:rPr lang="ja-JP" altLang="en-US" sz="1100" dirty="0"/>
                <a:t>ブルーロータス</a:t>
              </a:r>
              <a:br>
                <a:rPr lang="en-US" altLang="ja-JP" sz="1100" dirty="0"/>
              </a:br>
              <a:r>
                <a:rPr lang="ja-JP" altLang="en-US" sz="900" dirty="0"/>
                <a:t>（スイレン属　青スイレン）</a:t>
              </a:r>
            </a:p>
          </p:txBody>
        </p:sp>
        <p:grpSp>
          <p:nvGrpSpPr>
            <p:cNvPr id="13" name="グループ化 12"/>
            <p:cNvGrpSpPr/>
            <p:nvPr/>
          </p:nvGrpSpPr>
          <p:grpSpPr>
            <a:xfrm>
              <a:off x="2543062" y="4162509"/>
              <a:ext cx="5920833" cy="1626375"/>
              <a:chOff x="2541302" y="4122747"/>
              <a:chExt cx="5920833" cy="1626375"/>
            </a:xfrm>
          </p:grpSpPr>
          <p:graphicFrame>
            <p:nvGraphicFramePr>
              <p:cNvPr id="40" name="Object 28"/>
              <p:cNvGraphicFramePr>
                <a:graphicFrameLocks noChangeAspect="1"/>
              </p:cNvGraphicFramePr>
              <p:nvPr>
                <p:extLst>
                  <p:ext uri="{D42A27DB-BD31-4B8C-83A1-F6EECF244321}">
                    <p14:modId xmlns:p14="http://schemas.microsoft.com/office/powerpoint/2010/main" val="1142182553"/>
                  </p:ext>
                </p:extLst>
              </p:nvPr>
            </p:nvGraphicFramePr>
            <p:xfrm>
              <a:off x="7024965" y="4147122"/>
              <a:ext cx="1437170" cy="1602000"/>
            </p:xfrm>
            <a:graphic>
              <a:graphicData uri="http://schemas.openxmlformats.org/presentationml/2006/ole">
                <mc:AlternateContent xmlns:mc="http://schemas.openxmlformats.org/markup-compatibility/2006">
                  <mc:Choice xmlns:v="urn:schemas-microsoft-com:vml" Requires="v">
                    <p:oleObj spid="_x0000_s1561" name="Image" r:id="rId15" imgW="1232181" imgH="1372397" progId="Photoshop.Image.5">
                      <p:embed/>
                    </p:oleObj>
                  </mc:Choice>
                  <mc:Fallback>
                    <p:oleObj name="Image" r:id="rId15" imgW="1232181" imgH="1372397" progId="Photoshop.Image.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24965" y="4147122"/>
                            <a:ext cx="1437170" cy="1602000"/>
                          </a:xfrm>
                          <a:prstGeom prst="rect">
                            <a:avLst/>
                          </a:prstGeom>
                          <a:noFill/>
                          <a:ln>
                            <a:noFill/>
                          </a:ln>
                          <a:effectLst/>
                        </p:spPr>
                      </p:pic>
                    </p:oleObj>
                  </mc:Fallback>
                </mc:AlternateContent>
              </a:graphicData>
            </a:graphic>
          </p:graphicFrame>
          <p:graphicFrame>
            <p:nvGraphicFramePr>
              <p:cNvPr id="42" name="Object 5"/>
              <p:cNvGraphicFramePr>
                <a:graphicFrameLocks noChangeAspect="1"/>
              </p:cNvGraphicFramePr>
              <p:nvPr>
                <p:extLst>
                  <p:ext uri="{D42A27DB-BD31-4B8C-83A1-F6EECF244321}">
                    <p14:modId xmlns:p14="http://schemas.microsoft.com/office/powerpoint/2010/main" val="1335582615"/>
                  </p:ext>
                </p:extLst>
              </p:nvPr>
            </p:nvGraphicFramePr>
            <p:xfrm>
              <a:off x="5509878" y="4136856"/>
              <a:ext cx="1398372" cy="1602000"/>
            </p:xfrm>
            <a:graphic>
              <a:graphicData uri="http://schemas.openxmlformats.org/presentationml/2006/ole">
                <mc:AlternateContent xmlns:mc="http://schemas.openxmlformats.org/markup-compatibility/2006">
                  <mc:Choice xmlns:v="urn:schemas-microsoft-com:vml" Requires="v">
                    <p:oleObj spid="_x0000_s1562" name="Image" r:id="rId17" imgW="1232181" imgH="1410519" progId="Photoshop.Image.5">
                      <p:embed/>
                    </p:oleObj>
                  </mc:Choice>
                  <mc:Fallback>
                    <p:oleObj name="Image" r:id="rId17" imgW="1232181" imgH="1410519" progId="Photoshop.Image.5">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09878" y="4136856"/>
                            <a:ext cx="1398372" cy="1602000"/>
                          </a:xfrm>
                          <a:prstGeom prst="rect">
                            <a:avLst/>
                          </a:prstGeom>
                          <a:noFill/>
                          <a:ln>
                            <a:noFill/>
                          </a:ln>
                          <a:effectLst/>
                        </p:spPr>
                      </p:pic>
                    </p:oleObj>
                  </mc:Fallback>
                </mc:AlternateContent>
              </a:graphicData>
            </a:graphic>
          </p:graphicFrame>
          <p:graphicFrame>
            <p:nvGraphicFramePr>
              <p:cNvPr id="44" name="Object 19"/>
              <p:cNvGraphicFramePr>
                <a:graphicFrameLocks noChangeAspect="1"/>
              </p:cNvGraphicFramePr>
              <p:nvPr>
                <p:extLst>
                  <p:ext uri="{D42A27DB-BD31-4B8C-83A1-F6EECF244321}">
                    <p14:modId xmlns:p14="http://schemas.microsoft.com/office/powerpoint/2010/main" val="2530881790"/>
                  </p:ext>
                </p:extLst>
              </p:nvPr>
            </p:nvGraphicFramePr>
            <p:xfrm>
              <a:off x="4021551" y="4122747"/>
              <a:ext cx="1371612" cy="1602000"/>
            </p:xfrm>
            <a:graphic>
              <a:graphicData uri="http://schemas.openxmlformats.org/presentationml/2006/ole">
                <mc:AlternateContent xmlns:mc="http://schemas.openxmlformats.org/markup-compatibility/2006">
                  <mc:Choice xmlns:v="urn:schemas-microsoft-com:vml" Requires="v">
                    <p:oleObj spid="_x0000_s1563" name="Image" r:id="rId19" imgW="1219478" imgH="1423226" progId="Photoshop.Image.5">
                      <p:embed/>
                    </p:oleObj>
                  </mc:Choice>
                  <mc:Fallback>
                    <p:oleObj name="Image" r:id="rId19" imgW="1219478" imgH="1423226" progId="Photoshop.Image.5">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21551" y="4122747"/>
                            <a:ext cx="1371612" cy="1602000"/>
                          </a:xfrm>
                          <a:prstGeom prst="rect">
                            <a:avLst/>
                          </a:prstGeom>
                          <a:noFill/>
                          <a:ln>
                            <a:noFill/>
                          </a:ln>
                          <a:effectLst/>
                        </p:spPr>
                      </p:pic>
                    </p:oleObj>
                  </mc:Fallback>
                </mc:AlternateContent>
              </a:graphicData>
            </a:graphic>
          </p:graphicFrame>
          <p:graphicFrame>
            <p:nvGraphicFramePr>
              <p:cNvPr id="46" name="Object 30"/>
              <p:cNvGraphicFramePr>
                <a:graphicFrameLocks noChangeAspect="1"/>
              </p:cNvGraphicFramePr>
              <p:nvPr>
                <p:extLst>
                  <p:ext uri="{D42A27DB-BD31-4B8C-83A1-F6EECF244321}">
                    <p14:modId xmlns:p14="http://schemas.microsoft.com/office/powerpoint/2010/main" val="295579634"/>
                  </p:ext>
                </p:extLst>
              </p:nvPr>
            </p:nvGraphicFramePr>
            <p:xfrm>
              <a:off x="2541302" y="4122747"/>
              <a:ext cx="1369538" cy="1602000"/>
            </p:xfrm>
            <a:graphic>
              <a:graphicData uri="http://schemas.openxmlformats.org/presentationml/2006/ole">
                <mc:AlternateContent xmlns:mc="http://schemas.openxmlformats.org/markup-compatibility/2006">
                  <mc:Choice xmlns:v="urn:schemas-microsoft-com:vml" Requires="v">
                    <p:oleObj spid="_x0000_s1564" name="Image" r:id="rId21" imgW="1207201" imgH="1410519" progId="Photoshop.Image.5">
                      <p:embed/>
                    </p:oleObj>
                  </mc:Choice>
                  <mc:Fallback>
                    <p:oleObj name="Image" r:id="rId21" imgW="1207201" imgH="1410519" progId="Photoshop.Image.5">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41302" y="4122747"/>
                            <a:ext cx="1369538" cy="1602000"/>
                          </a:xfrm>
                          <a:prstGeom prst="rect">
                            <a:avLst/>
                          </a:prstGeom>
                          <a:noFill/>
                          <a:ln>
                            <a:noFill/>
                          </a:ln>
                          <a:effectLst/>
                        </p:spPr>
                      </p:pic>
                    </p:oleObj>
                  </mc:Fallback>
                </mc:AlternateContent>
              </a:graphicData>
            </a:graphic>
          </p:graphicFrame>
        </p:grpSp>
        <p:sp>
          <p:nvSpPr>
            <p:cNvPr id="47" name="Text Box 31"/>
            <p:cNvSpPr txBox="1">
              <a:spLocks noChangeArrowheads="1"/>
            </p:cNvSpPr>
            <p:nvPr/>
          </p:nvSpPr>
          <p:spPr bwMode="auto">
            <a:xfrm>
              <a:off x="2472843" y="5724747"/>
              <a:ext cx="15487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pPr>
              <a:r>
                <a:rPr lang="ja-JP" altLang="en-US" sz="1100" dirty="0"/>
                <a:t>ブラグマンシア</a:t>
              </a:r>
              <a:br>
                <a:rPr lang="en-US" altLang="ja-JP" sz="1100" dirty="0"/>
              </a:br>
              <a:r>
                <a:rPr lang="ja-JP" altLang="en-US" sz="900" dirty="0"/>
                <a:t>（キダチチョウセンアサガオ）</a:t>
              </a:r>
            </a:p>
          </p:txBody>
        </p:sp>
        <p:sp>
          <p:nvSpPr>
            <p:cNvPr id="11" name="正方形/長方形 10"/>
            <p:cNvSpPr/>
            <p:nvPr/>
          </p:nvSpPr>
          <p:spPr>
            <a:xfrm>
              <a:off x="2533485" y="3701549"/>
              <a:ext cx="1980029" cy="400110"/>
            </a:xfrm>
            <a:prstGeom prst="rect">
              <a:avLst/>
            </a:prstGeom>
          </p:spPr>
          <p:txBody>
            <a:bodyPr wrap="none">
              <a:spAutoFit/>
            </a:bodyPr>
            <a:lstStyle/>
            <a:p>
              <a:r>
                <a:rPr lang="ja-JP" altLang="en-US" sz="2000" b="1" dirty="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＜スモーク用＞</a:t>
              </a:r>
            </a:p>
          </p:txBody>
        </p:sp>
        <p:sp>
          <p:nvSpPr>
            <p:cNvPr id="12" name="正方形/長方形 11"/>
            <p:cNvSpPr/>
            <p:nvPr/>
          </p:nvSpPr>
          <p:spPr>
            <a:xfrm>
              <a:off x="740875" y="1671076"/>
              <a:ext cx="1723549" cy="461665"/>
            </a:xfrm>
            <a:prstGeom prst="rect">
              <a:avLst/>
            </a:prstGeom>
          </p:spPr>
          <p:txBody>
            <a:bodyPr wrap="none">
              <a:spAutoFit/>
            </a:bodyPr>
            <a:lstStyle/>
            <a:p>
              <a:r>
                <a:rPr lang="ja-JP" altLang="en-US" sz="2400" b="1" dirty="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＜経口用＞</a:t>
              </a:r>
            </a:p>
          </p:txBody>
        </p:sp>
      </p:grpSp>
    </p:spTree>
    <p:extLst>
      <p:ext uri="{BB962C8B-B14F-4D97-AF65-F5344CB8AC3E}">
        <p14:creationId xmlns:p14="http://schemas.microsoft.com/office/powerpoint/2010/main" val="3613146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1667" name="Group 3"/>
          <p:cNvGrpSpPr>
            <a:grpSpLocks/>
          </p:cNvGrpSpPr>
          <p:nvPr/>
        </p:nvGrpSpPr>
        <p:grpSpPr bwMode="auto">
          <a:xfrm>
            <a:off x="755576" y="1564737"/>
            <a:ext cx="6576414" cy="4609174"/>
            <a:chOff x="677" y="937"/>
            <a:chExt cx="3989" cy="2827"/>
          </a:xfrm>
        </p:grpSpPr>
        <p:pic>
          <p:nvPicPr>
            <p:cNvPr id="241675" name="Picture 4" descr="mm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7" y="937"/>
              <a:ext cx="2211" cy="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76" name="Picture 5" descr="mm0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88" y="937"/>
              <a:ext cx="1778" cy="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77" name="Picture 6" descr="マジックマッシュルーム"/>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7" y="2214"/>
              <a:ext cx="2211" cy="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1668" name="Text Box 7"/>
          <p:cNvSpPr txBox="1">
            <a:spLocks noChangeArrowheads="1"/>
          </p:cNvSpPr>
          <p:nvPr/>
        </p:nvSpPr>
        <p:spPr bwMode="auto">
          <a:xfrm>
            <a:off x="4530446" y="4944729"/>
            <a:ext cx="4248150" cy="519113"/>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dirty="0">
                <a:solidFill>
                  <a:srgbClr val="FFFFFF"/>
                </a:solidFill>
                <a:latin typeface="Arial" panose="020B0604020202020204" pitchFamily="34" charset="0"/>
                <a:ea typeface="ＤＦＰ太丸ゴシック体" panose="020F0800010101010101" pitchFamily="50" charset="-128"/>
              </a:rPr>
              <a:t>サイロシビン等を含有</a:t>
            </a:r>
          </a:p>
        </p:txBody>
      </p:sp>
      <p:sp>
        <p:nvSpPr>
          <p:cNvPr id="241669" name="Text Box 8"/>
          <p:cNvSpPr txBox="1">
            <a:spLocks noChangeArrowheads="1"/>
          </p:cNvSpPr>
          <p:nvPr/>
        </p:nvSpPr>
        <p:spPr bwMode="auto">
          <a:xfrm>
            <a:off x="4638297" y="5439901"/>
            <a:ext cx="403244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dirty="0">
                <a:solidFill>
                  <a:srgbClr val="003E00"/>
                </a:solidFill>
                <a:latin typeface="Arial" panose="020B0604020202020204" pitchFamily="34" charset="0"/>
                <a:ea typeface="ＤＦＰ中丸ゴシック体" panose="020F0500010101010101" pitchFamily="50" charset="-128"/>
              </a:rPr>
              <a:t>政令の改正により、サイロシビンやサイロシンを含むキノコ類が麻薬として規制</a:t>
            </a:r>
          </a:p>
        </p:txBody>
      </p:sp>
      <p:sp>
        <p:nvSpPr>
          <p:cNvPr id="241670" name="Rectangle 9"/>
          <p:cNvSpPr>
            <a:spLocks noChangeArrowheads="1"/>
          </p:cNvSpPr>
          <p:nvPr/>
        </p:nvSpPr>
        <p:spPr bwMode="auto">
          <a:xfrm>
            <a:off x="4533022" y="3640056"/>
            <a:ext cx="2390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b="1" dirty="0" err="1">
                <a:solidFill>
                  <a:srgbClr val="003366"/>
                </a:solidFill>
                <a:latin typeface="Century" panose="02040604050505020304" pitchFamily="18" charset="0"/>
              </a:rPr>
              <a:t>Psilocybe</a:t>
            </a:r>
            <a:r>
              <a:rPr lang="en-US" altLang="ja-JP" sz="1800" b="1" dirty="0">
                <a:solidFill>
                  <a:srgbClr val="003366"/>
                </a:solidFill>
                <a:latin typeface="Century" panose="02040604050505020304" pitchFamily="18" charset="0"/>
              </a:rPr>
              <a:t> </a:t>
            </a:r>
            <a:r>
              <a:rPr lang="en-US" altLang="ja-JP" sz="1800" b="1" dirty="0" err="1">
                <a:solidFill>
                  <a:srgbClr val="003366"/>
                </a:solidFill>
                <a:latin typeface="Century" panose="02040604050505020304" pitchFamily="18" charset="0"/>
              </a:rPr>
              <a:t>cubensis</a:t>
            </a:r>
            <a:r>
              <a:rPr lang="en-US" altLang="ja-JP" sz="2400" dirty="0">
                <a:solidFill>
                  <a:srgbClr val="003366"/>
                </a:solidFill>
                <a:latin typeface="Century" panose="02040604050505020304" pitchFamily="18" charset="0"/>
              </a:rPr>
              <a:t> </a:t>
            </a:r>
          </a:p>
        </p:txBody>
      </p:sp>
      <p:sp>
        <p:nvSpPr>
          <p:cNvPr id="241671" name="Rectangle 10"/>
          <p:cNvSpPr>
            <a:spLocks noChangeArrowheads="1"/>
          </p:cNvSpPr>
          <p:nvPr/>
        </p:nvSpPr>
        <p:spPr bwMode="auto">
          <a:xfrm>
            <a:off x="4533022" y="4003745"/>
            <a:ext cx="3597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solidFill>
                  <a:srgbClr val="003366"/>
                </a:solidFill>
                <a:latin typeface="Arial" panose="020B0604020202020204" pitchFamily="34" charset="0"/>
              </a:rPr>
              <a:t>「シロシベ・クベンシス」</a:t>
            </a:r>
            <a:r>
              <a:rPr lang="ja-JP" altLang="en-US" sz="1600" b="1" dirty="0">
                <a:solidFill>
                  <a:srgbClr val="003366"/>
                </a:solidFill>
                <a:latin typeface="Arial" panose="020B0604020202020204" pitchFamily="34" charset="0"/>
              </a:rPr>
              <a:t>　</a:t>
            </a:r>
            <a:r>
              <a:rPr lang="ja-JP" altLang="en-US" sz="1200" b="1" dirty="0">
                <a:solidFill>
                  <a:srgbClr val="003366"/>
                </a:solidFill>
                <a:latin typeface="Arial" panose="020B0604020202020204" pitchFamily="34" charset="0"/>
              </a:rPr>
              <a:t>（和名：ミナミシビレタケ）</a:t>
            </a:r>
          </a:p>
        </p:txBody>
      </p:sp>
      <p:sp>
        <p:nvSpPr>
          <p:cNvPr id="241672" name="Rectangle 11"/>
          <p:cNvSpPr>
            <a:spLocks noChangeArrowheads="1"/>
          </p:cNvSpPr>
          <p:nvPr/>
        </p:nvSpPr>
        <p:spPr bwMode="auto">
          <a:xfrm>
            <a:off x="4520074" y="4229190"/>
            <a:ext cx="2723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b="1" dirty="0" err="1">
                <a:solidFill>
                  <a:srgbClr val="003366"/>
                </a:solidFill>
                <a:latin typeface="Century" panose="02040604050505020304" pitchFamily="18" charset="0"/>
              </a:rPr>
              <a:t>Copelandia</a:t>
            </a:r>
            <a:r>
              <a:rPr lang="en-US" altLang="ja-JP" sz="1800" b="1" dirty="0">
                <a:solidFill>
                  <a:srgbClr val="003366"/>
                </a:solidFill>
                <a:latin typeface="Century" panose="02040604050505020304" pitchFamily="18" charset="0"/>
              </a:rPr>
              <a:t> </a:t>
            </a:r>
            <a:r>
              <a:rPr lang="en-US" altLang="ja-JP" sz="1800" b="1" dirty="0" err="1">
                <a:solidFill>
                  <a:srgbClr val="003366"/>
                </a:solidFill>
                <a:latin typeface="Century" panose="02040604050505020304" pitchFamily="18" charset="0"/>
              </a:rPr>
              <a:t>cyanescens</a:t>
            </a:r>
            <a:r>
              <a:rPr lang="en-US" altLang="ja-JP" sz="2400" dirty="0">
                <a:solidFill>
                  <a:srgbClr val="003366"/>
                </a:solidFill>
                <a:latin typeface="Century" panose="02040604050505020304" pitchFamily="18" charset="0"/>
              </a:rPr>
              <a:t> </a:t>
            </a:r>
          </a:p>
        </p:txBody>
      </p:sp>
      <p:sp>
        <p:nvSpPr>
          <p:cNvPr id="241673" name="Rectangle 12"/>
          <p:cNvSpPr>
            <a:spLocks noChangeArrowheads="1"/>
          </p:cNvSpPr>
          <p:nvPr/>
        </p:nvSpPr>
        <p:spPr bwMode="auto">
          <a:xfrm>
            <a:off x="4533022" y="4587793"/>
            <a:ext cx="4498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solidFill>
                  <a:srgbClr val="003366"/>
                </a:solidFill>
                <a:latin typeface="Arial" panose="020B0604020202020204" pitchFamily="34" charset="0"/>
              </a:rPr>
              <a:t>「コーポランディア　キアネンシス」</a:t>
            </a:r>
            <a:r>
              <a:rPr lang="ja-JP" altLang="en-US" sz="1200" b="1" dirty="0">
                <a:solidFill>
                  <a:srgbClr val="003366"/>
                </a:solidFill>
                <a:latin typeface="Arial" panose="020B0604020202020204" pitchFamily="34" charset="0"/>
              </a:rPr>
              <a:t>（和名：アオゾメヒカゲタケ）</a:t>
            </a:r>
            <a:r>
              <a:rPr lang="ja-JP" altLang="en-US" sz="1600" dirty="0">
                <a:solidFill>
                  <a:srgbClr val="003366"/>
                </a:solidFill>
                <a:latin typeface="Arial" panose="020B0604020202020204" pitchFamily="34" charset="0"/>
              </a:rPr>
              <a:t> </a:t>
            </a:r>
          </a:p>
        </p:txBody>
      </p:sp>
      <p:sp>
        <p:nvSpPr>
          <p:cNvPr id="241674" name="Text Box 13"/>
          <p:cNvSpPr txBox="1">
            <a:spLocks noChangeArrowheads="1"/>
          </p:cNvSpPr>
          <p:nvPr/>
        </p:nvSpPr>
        <p:spPr bwMode="auto">
          <a:xfrm>
            <a:off x="927144" y="6252398"/>
            <a:ext cx="74223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b="1" dirty="0">
                <a:solidFill>
                  <a:srgbClr val="FF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a:t>
            </a:r>
            <a:r>
              <a:rPr lang="ja-JP" altLang="en-US" sz="2000" b="1" dirty="0">
                <a:solidFill>
                  <a:srgbClr val="FF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これら以外の名前で呼ばれている物もあるので注意が必要！</a:t>
            </a:r>
            <a:endParaRPr lang="en-US" altLang="ja-JP" sz="2000" b="1" dirty="0">
              <a:solidFill>
                <a:srgbClr val="FF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15" name="タイトル 1"/>
          <p:cNvSpPr txBox="1">
            <a:spLocks/>
          </p:cNvSpPr>
          <p:nvPr/>
        </p:nvSpPr>
        <p:spPr bwMode="auto">
          <a:xfrm>
            <a:off x="-17857" y="5512"/>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マジックマッシュルーム</a:t>
            </a:r>
            <a:endParaRPr lang="en-US" altLang="ja-JP"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spTree>
    <p:extLst>
      <p:ext uri="{BB962C8B-B14F-4D97-AF65-F5344CB8AC3E}">
        <p14:creationId xmlns:p14="http://schemas.microsoft.com/office/powerpoint/2010/main" val="148862865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611560" y="4363965"/>
            <a:ext cx="7920880" cy="2475677"/>
          </a:xfrm>
          <a:prstGeom prst="rect">
            <a:avLst/>
          </a:prstGeom>
          <a:solidFill>
            <a:srgbClr val="FFFFCC"/>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11560" y="1340768"/>
            <a:ext cx="7920880" cy="3023197"/>
          </a:xfrm>
          <a:prstGeom prst="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054722" y="6112229"/>
            <a:ext cx="672837" cy="5537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3173123" y="5211105"/>
            <a:ext cx="436036" cy="689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349" name="Text Box 5"/>
          <p:cNvSpPr txBox="1">
            <a:spLocks noChangeArrowheads="1"/>
          </p:cNvSpPr>
          <p:nvPr/>
        </p:nvSpPr>
        <p:spPr bwMode="auto">
          <a:xfrm>
            <a:off x="6506553" y="4171046"/>
            <a:ext cx="2314975" cy="230832"/>
          </a:xfrm>
          <a:prstGeom prst="rect">
            <a:avLst/>
          </a:prstGeom>
          <a:noFill/>
          <a:ln w="22225" algn="ctr">
            <a:noFill/>
            <a:miter lim="800000"/>
            <a:headEnd type="none" w="med" len="lg"/>
            <a:tailEnd/>
          </a:ln>
        </p:spPr>
        <p:txBody>
          <a:bodyPr wrap="square">
            <a:spAutoFit/>
          </a:bodyPr>
          <a:lstStyle/>
          <a:p>
            <a:r>
              <a:rPr kumimoji="1" lang="ja-JP" altLang="en-US" sz="900" dirty="0">
                <a:solidFill>
                  <a:srgbClr val="000066"/>
                </a:solidFill>
                <a:latin typeface="Times New Roman" pitchFamily="18" charset="0"/>
                <a:ea typeface="ＭＳ ゴシック" pitchFamily="49" charset="-128"/>
              </a:rPr>
              <a:t>（写真：</a:t>
            </a:r>
            <a:r>
              <a:rPr kumimoji="1" lang="ja-JP" altLang="en-US" sz="900" dirty="0" err="1">
                <a:solidFill>
                  <a:srgbClr val="000066"/>
                </a:solidFill>
                <a:latin typeface="Times New Roman" pitchFamily="18" charset="0"/>
                <a:ea typeface="ＭＳ ゴシック" pitchFamily="49" charset="-128"/>
              </a:rPr>
              <a:t>けいさつのまど</a:t>
            </a:r>
            <a:r>
              <a:rPr kumimoji="1" lang="en-US" altLang="ja-JP" sz="900" dirty="0">
                <a:solidFill>
                  <a:srgbClr val="000066"/>
                </a:solidFill>
                <a:latin typeface="Times New Roman" pitchFamily="18" charset="0"/>
                <a:ea typeface="ＭＳ ゴシック" pitchFamily="49" charset="-128"/>
              </a:rPr>
              <a:t> </a:t>
            </a:r>
            <a:r>
              <a:rPr kumimoji="1" lang="ja-JP" altLang="en-US" sz="900" dirty="0">
                <a:solidFill>
                  <a:srgbClr val="000066"/>
                </a:solidFill>
                <a:latin typeface="Times New Roman" pitchFamily="18" charset="0"/>
                <a:ea typeface="ＭＳ ゴシック" pitchFamily="49" charset="-128"/>
              </a:rPr>
              <a:t>等より）</a:t>
            </a:r>
          </a:p>
        </p:txBody>
      </p:sp>
      <p:grpSp>
        <p:nvGrpSpPr>
          <p:cNvPr id="3" name="Group 8"/>
          <p:cNvGrpSpPr>
            <a:grpSpLocks/>
          </p:cNvGrpSpPr>
          <p:nvPr/>
        </p:nvGrpSpPr>
        <p:grpSpPr bwMode="auto">
          <a:xfrm>
            <a:off x="728907" y="1430607"/>
            <a:ext cx="7704042" cy="2791536"/>
            <a:chOff x="567" y="1162"/>
            <a:chExt cx="4727" cy="1607"/>
          </a:xfrm>
        </p:grpSpPr>
        <p:pic>
          <p:nvPicPr>
            <p:cNvPr id="57356" name="Picture 9" descr="薬物１２"/>
            <p:cNvPicPr>
              <a:picLocks noChangeAspect="1" noChangeArrowheads="1"/>
            </p:cNvPicPr>
            <p:nvPr/>
          </p:nvPicPr>
          <p:blipFill rotWithShape="1">
            <a:blip r:embed="rId3" cstate="email">
              <a:lum contrast="36000"/>
              <a:extLst>
                <a:ext uri="{28A0092B-C50C-407E-A947-70E740481C1C}">
                  <a14:useLocalDpi xmlns:a14="http://schemas.microsoft.com/office/drawing/2010/main"/>
                </a:ext>
              </a:extLst>
            </a:blip>
            <a:srcRect/>
            <a:stretch/>
          </p:blipFill>
          <p:spPr bwMode="auto">
            <a:xfrm>
              <a:off x="567" y="1162"/>
              <a:ext cx="4727" cy="1607"/>
            </a:xfrm>
            <a:prstGeom prst="rect">
              <a:avLst/>
            </a:prstGeom>
            <a:noFill/>
            <a:ln w="9525">
              <a:noFill/>
              <a:miter lim="800000"/>
              <a:headEnd/>
              <a:tailEnd/>
            </a:ln>
          </p:spPr>
        </p:pic>
        <p:sp>
          <p:nvSpPr>
            <p:cNvPr id="57357" name="Text Box 10"/>
            <p:cNvSpPr txBox="1">
              <a:spLocks noChangeArrowheads="1"/>
            </p:cNvSpPr>
            <p:nvPr/>
          </p:nvSpPr>
          <p:spPr bwMode="auto">
            <a:xfrm>
              <a:off x="644" y="1760"/>
              <a:ext cx="1125" cy="177"/>
            </a:xfrm>
            <a:prstGeom prst="rect">
              <a:avLst/>
            </a:prstGeom>
            <a:noFill/>
            <a:ln w="22225" algn="ctr">
              <a:noFill/>
              <a:miter lim="800000"/>
              <a:headEnd type="none" w="med" len="lg"/>
              <a:tailEnd/>
            </a:ln>
          </p:spPr>
          <p:txBody>
            <a:bodyPr wrap="square">
              <a:spAutoFit/>
            </a:bodyPr>
            <a:lstStyle/>
            <a:p>
              <a:r>
                <a:rPr kumimoji="1" lang="ja-JP" altLang="en-US" sz="1400" b="1" dirty="0">
                  <a:solidFill>
                    <a:schemeClr val="bg1"/>
                  </a:solidFill>
                  <a:latin typeface="Times New Roman" pitchFamily="18" charset="0"/>
                  <a:ea typeface="ＭＳ ゴシック" pitchFamily="49" charset="-128"/>
                </a:rPr>
                <a:t>麻黄（覚醒剤原料）</a:t>
              </a:r>
            </a:p>
          </p:txBody>
        </p:sp>
        <p:sp>
          <p:nvSpPr>
            <p:cNvPr id="57358" name="Text Box 11"/>
            <p:cNvSpPr txBox="1">
              <a:spLocks noChangeArrowheads="1"/>
            </p:cNvSpPr>
            <p:nvPr/>
          </p:nvSpPr>
          <p:spPr bwMode="auto">
            <a:xfrm>
              <a:off x="3141" y="1754"/>
              <a:ext cx="840" cy="177"/>
            </a:xfrm>
            <a:prstGeom prst="rect">
              <a:avLst/>
            </a:prstGeom>
            <a:noFill/>
            <a:ln w="22225" algn="ctr">
              <a:noFill/>
              <a:miter lim="800000"/>
              <a:headEnd type="none" w="med" len="lg"/>
              <a:tailEnd/>
            </a:ln>
          </p:spPr>
          <p:txBody>
            <a:bodyPr wrap="square">
              <a:spAutoFit/>
            </a:bodyPr>
            <a:lstStyle/>
            <a:p>
              <a:pPr algn="ctr"/>
              <a:r>
                <a:rPr kumimoji="1" lang="ja-JP" altLang="en-US" sz="1400" b="1" dirty="0">
                  <a:solidFill>
                    <a:schemeClr val="bg1"/>
                  </a:solidFill>
                  <a:latin typeface="Times New Roman" pitchFamily="18" charset="0"/>
                  <a:ea typeface="ＭＳ ゴシック" pitchFamily="49" charset="-128"/>
                </a:rPr>
                <a:t>麻（大 麻）</a:t>
              </a:r>
            </a:p>
          </p:txBody>
        </p:sp>
        <p:sp>
          <p:nvSpPr>
            <p:cNvPr id="57359" name="Text Box 12"/>
            <p:cNvSpPr txBox="1">
              <a:spLocks noChangeArrowheads="1"/>
            </p:cNvSpPr>
            <p:nvPr/>
          </p:nvSpPr>
          <p:spPr bwMode="auto">
            <a:xfrm>
              <a:off x="1824" y="1745"/>
              <a:ext cx="1020" cy="177"/>
            </a:xfrm>
            <a:prstGeom prst="rect">
              <a:avLst/>
            </a:prstGeom>
            <a:noFill/>
            <a:ln w="22225" algn="ctr">
              <a:noFill/>
              <a:miter lim="800000"/>
              <a:headEnd type="none" w="med" len="lg"/>
              <a:tailEnd/>
            </a:ln>
          </p:spPr>
          <p:txBody>
            <a:bodyPr wrap="square">
              <a:spAutoFit/>
            </a:bodyPr>
            <a:lstStyle/>
            <a:p>
              <a:pPr algn="ctr"/>
              <a:r>
                <a:rPr kumimoji="1" lang="ja-JP" altLang="en-US" sz="1400" b="1" dirty="0">
                  <a:solidFill>
                    <a:schemeClr val="bg1"/>
                  </a:solidFill>
                  <a:latin typeface="Times New Roman" pitchFamily="18" charset="0"/>
                  <a:ea typeface="ＭＳ ゴシック" pitchFamily="49" charset="-128"/>
                </a:rPr>
                <a:t>コカ（コカイン）</a:t>
              </a:r>
            </a:p>
          </p:txBody>
        </p:sp>
        <p:sp>
          <p:nvSpPr>
            <p:cNvPr id="57360" name="Text Box 13"/>
            <p:cNvSpPr txBox="1">
              <a:spLocks noChangeArrowheads="1"/>
            </p:cNvSpPr>
            <p:nvPr/>
          </p:nvSpPr>
          <p:spPr bwMode="auto">
            <a:xfrm>
              <a:off x="1982" y="2523"/>
              <a:ext cx="771" cy="177"/>
            </a:xfrm>
            <a:prstGeom prst="rect">
              <a:avLst/>
            </a:prstGeom>
            <a:noFill/>
            <a:ln w="22225" algn="ctr">
              <a:noFill/>
              <a:miter lim="800000"/>
              <a:headEnd type="none" w="med" len="lg"/>
              <a:tailEnd/>
            </a:ln>
          </p:spPr>
          <p:txBody>
            <a:bodyPr>
              <a:spAutoFit/>
            </a:bodyPr>
            <a:lstStyle/>
            <a:p>
              <a:r>
                <a:rPr kumimoji="1" lang="ja-JP" altLang="en-US" sz="1400" b="1" dirty="0">
                  <a:solidFill>
                    <a:schemeClr val="bg1"/>
                  </a:solidFill>
                  <a:effectLst>
                    <a:outerShdw blurRad="38100" dist="38100" dir="2700000" algn="tl">
                      <a:srgbClr val="000000">
                        <a:alpha val="43137"/>
                      </a:srgbClr>
                    </a:outerShdw>
                  </a:effectLst>
                  <a:latin typeface="Times New Roman" pitchFamily="18" charset="0"/>
                  <a:ea typeface="ＭＳ ゴシック" pitchFamily="49" charset="-128"/>
                </a:rPr>
                <a:t>危険ドラッグ</a:t>
              </a:r>
            </a:p>
          </p:txBody>
        </p:sp>
        <p:sp>
          <p:nvSpPr>
            <p:cNvPr id="57362" name="Text Box 15"/>
            <p:cNvSpPr txBox="1">
              <a:spLocks noChangeArrowheads="1"/>
            </p:cNvSpPr>
            <p:nvPr/>
          </p:nvSpPr>
          <p:spPr bwMode="auto">
            <a:xfrm>
              <a:off x="839" y="2523"/>
              <a:ext cx="681" cy="177"/>
            </a:xfrm>
            <a:prstGeom prst="rect">
              <a:avLst/>
            </a:prstGeom>
            <a:noFill/>
            <a:ln w="22225" algn="ctr">
              <a:noFill/>
              <a:miter lim="800000"/>
              <a:headEnd type="none" w="med" len="lg"/>
              <a:tailEnd/>
            </a:ln>
          </p:spPr>
          <p:txBody>
            <a:bodyPr>
              <a:spAutoFit/>
            </a:bodyPr>
            <a:lstStyle/>
            <a:p>
              <a:r>
                <a:rPr kumimoji="1" lang="ja-JP" altLang="en-US" sz="1400" b="1" dirty="0">
                  <a:solidFill>
                    <a:schemeClr val="bg1"/>
                  </a:solidFill>
                  <a:latin typeface="Times New Roman" pitchFamily="18" charset="0"/>
                  <a:ea typeface="ＭＳ ゴシック" pitchFamily="49" charset="-128"/>
                </a:rPr>
                <a:t>幻覚キノコ</a:t>
              </a:r>
            </a:p>
          </p:txBody>
        </p:sp>
        <p:sp>
          <p:nvSpPr>
            <p:cNvPr id="57363" name="Text Box 16"/>
            <p:cNvSpPr txBox="1">
              <a:spLocks noChangeArrowheads="1"/>
            </p:cNvSpPr>
            <p:nvPr/>
          </p:nvSpPr>
          <p:spPr bwMode="auto">
            <a:xfrm>
              <a:off x="4231" y="2522"/>
              <a:ext cx="1001" cy="177"/>
            </a:xfrm>
            <a:prstGeom prst="rect">
              <a:avLst/>
            </a:prstGeom>
            <a:noFill/>
            <a:ln w="22225" algn="ctr">
              <a:noFill/>
              <a:miter lim="800000"/>
              <a:headEnd type="none" w="med" len="lg"/>
              <a:tailEnd/>
            </a:ln>
          </p:spPr>
          <p:txBody>
            <a:bodyPr wrap="square">
              <a:spAutoFit/>
            </a:bodyPr>
            <a:lstStyle/>
            <a:p>
              <a:r>
                <a:rPr kumimoji="1" lang="ja-JP" altLang="en-US" sz="1400" b="1" dirty="0">
                  <a:solidFill>
                    <a:schemeClr val="bg1"/>
                  </a:solidFill>
                  <a:latin typeface="Times New Roman" pitchFamily="18" charset="0"/>
                  <a:ea typeface="ＭＳ ゴシック" pitchFamily="49" charset="-128"/>
                </a:rPr>
                <a:t>ケシ（ヘロイン）</a:t>
              </a:r>
            </a:p>
          </p:txBody>
        </p:sp>
        <p:sp>
          <p:nvSpPr>
            <p:cNvPr id="57364" name="Text Box 17"/>
            <p:cNvSpPr txBox="1">
              <a:spLocks noChangeArrowheads="1"/>
            </p:cNvSpPr>
            <p:nvPr/>
          </p:nvSpPr>
          <p:spPr bwMode="auto">
            <a:xfrm>
              <a:off x="3215" y="2523"/>
              <a:ext cx="634" cy="177"/>
            </a:xfrm>
            <a:prstGeom prst="rect">
              <a:avLst/>
            </a:prstGeom>
            <a:noFill/>
            <a:ln w="22225" algn="ctr">
              <a:noFill/>
              <a:miter lim="800000"/>
              <a:headEnd type="none" w="med" len="lg"/>
              <a:tailEnd/>
            </a:ln>
          </p:spPr>
          <p:txBody>
            <a:bodyPr wrap="square">
              <a:spAutoFit/>
            </a:bodyPr>
            <a:lstStyle/>
            <a:p>
              <a:pPr algn="ctr"/>
              <a:r>
                <a:rPr kumimoji="1" lang="ja-JP" altLang="en-US" sz="1400" b="1" dirty="0">
                  <a:solidFill>
                    <a:schemeClr val="bg1"/>
                  </a:solidFill>
                  <a:latin typeface="Times New Roman" pitchFamily="18" charset="0"/>
                  <a:ea typeface="ＭＳ ゴシック" pitchFamily="49" charset="-128"/>
                </a:rPr>
                <a:t>シンナー</a:t>
              </a:r>
            </a:p>
          </p:txBody>
        </p:sp>
      </p:grpSp>
      <p:sp>
        <p:nvSpPr>
          <p:cNvPr id="22" name="タイトル 1"/>
          <p:cNvSpPr txBox="1">
            <a:spLocks/>
          </p:cNvSpPr>
          <p:nvPr/>
        </p:nvSpPr>
        <p:spPr bwMode="auto">
          <a:xfrm>
            <a:off x="0" y="8954"/>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乱用される薬物って･･･？</a:t>
            </a:r>
            <a:endParaRPr lang="en-US" altLang="ja-JP"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grpSp>
        <p:nvGrpSpPr>
          <p:cNvPr id="14" name="グループ化 13"/>
          <p:cNvGrpSpPr/>
          <p:nvPr/>
        </p:nvGrpSpPr>
        <p:grpSpPr>
          <a:xfrm>
            <a:off x="5294251" y="4463855"/>
            <a:ext cx="3132187" cy="2292248"/>
            <a:chOff x="5252049" y="4413143"/>
            <a:chExt cx="3132187" cy="2292248"/>
          </a:xfrm>
        </p:grpSpPr>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2049" y="4413143"/>
              <a:ext cx="3132187" cy="2292248"/>
            </a:xfrm>
            <a:prstGeom prst="rect">
              <a:avLst/>
            </a:prstGeom>
          </p:spPr>
        </p:pic>
        <p:sp>
          <p:nvSpPr>
            <p:cNvPr id="27" name="Text Box 10"/>
            <p:cNvSpPr txBox="1">
              <a:spLocks noChangeArrowheads="1"/>
            </p:cNvSpPr>
            <p:nvPr/>
          </p:nvSpPr>
          <p:spPr bwMode="auto">
            <a:xfrm>
              <a:off x="6131678" y="6397923"/>
              <a:ext cx="1479854" cy="307468"/>
            </a:xfrm>
            <a:prstGeom prst="rect">
              <a:avLst/>
            </a:prstGeom>
            <a:noFill/>
            <a:ln w="22225" algn="ctr">
              <a:noFill/>
              <a:miter lim="800000"/>
              <a:headEnd type="none" w="med" len="lg"/>
              <a:tailEnd/>
            </a:ln>
          </p:spPr>
          <p:txBody>
            <a:bodyPr wrap="square">
              <a:spAutoFit/>
            </a:bodyPr>
            <a:lstStyle/>
            <a:p>
              <a:pPr algn="ctr"/>
              <a:r>
                <a:rPr kumimoji="1" lang="en-US" altLang="ja-JP" sz="1400" b="1" dirty="0">
                  <a:solidFill>
                    <a:schemeClr val="bg1"/>
                  </a:solidFill>
                  <a:latin typeface="Times New Roman" pitchFamily="18" charset="0"/>
                  <a:ea typeface="ＭＳ ゴシック" pitchFamily="49" charset="-128"/>
                </a:rPr>
                <a:t>OTC</a:t>
              </a:r>
              <a:r>
                <a:rPr kumimoji="1" lang="ja-JP" altLang="en-US" sz="1400" b="1" dirty="0">
                  <a:solidFill>
                    <a:schemeClr val="bg1"/>
                  </a:solidFill>
                  <a:latin typeface="Times New Roman" pitchFamily="18" charset="0"/>
                  <a:ea typeface="ＭＳ ゴシック" pitchFamily="49" charset="-128"/>
                </a:rPr>
                <a:t>薬</a:t>
              </a:r>
            </a:p>
          </p:txBody>
        </p:sp>
      </p:grpSp>
      <p:sp>
        <p:nvSpPr>
          <p:cNvPr id="317443" name="AutoShape 3"/>
          <p:cNvSpPr>
            <a:spLocks noChangeArrowheads="1"/>
          </p:cNvSpPr>
          <p:nvPr/>
        </p:nvSpPr>
        <p:spPr bwMode="auto">
          <a:xfrm>
            <a:off x="2725406" y="4102282"/>
            <a:ext cx="3934825" cy="1310403"/>
          </a:xfrm>
          <a:prstGeom prst="cloudCallout">
            <a:avLst>
              <a:gd name="adj1" fmla="val -20774"/>
              <a:gd name="adj2" fmla="val 77768"/>
            </a:avLst>
          </a:prstGeom>
          <a:solidFill>
            <a:schemeClr val="bg1"/>
          </a:solidFill>
          <a:ln w="12700">
            <a:solidFill>
              <a:srgbClr val="003300"/>
            </a:solidFill>
            <a:prstDash val="sysDot"/>
            <a:round/>
            <a:headEnd/>
            <a:tailEnd/>
          </a:ln>
          <a:effectLst>
            <a:outerShdw dist="35921" dir="2700000" algn="ctr" rotWithShape="0">
              <a:schemeClr val="tx1"/>
            </a:outerShdw>
          </a:effectLst>
        </p:spPr>
        <p:txBody>
          <a:bodyPr anchor="ctr"/>
          <a:lstStyle/>
          <a:p>
            <a:pPr algn="ctr">
              <a:spcBef>
                <a:spcPct val="0"/>
              </a:spcBef>
              <a:defRPr/>
            </a:pPr>
            <a:endParaRPr kumimoji="1" lang="ja-JP" altLang="en-US" sz="1800">
              <a:solidFill>
                <a:schemeClr val="tx1"/>
              </a:solidFill>
              <a:latin typeface="Arial" charset="0"/>
            </a:endParaRPr>
          </a:p>
        </p:txBody>
      </p:sp>
      <p:sp>
        <p:nvSpPr>
          <p:cNvPr id="10" name="テキスト ボックス 9"/>
          <p:cNvSpPr txBox="1"/>
          <p:nvPr/>
        </p:nvSpPr>
        <p:spPr>
          <a:xfrm>
            <a:off x="3354681" y="4184067"/>
            <a:ext cx="3164685" cy="1107996"/>
          </a:xfrm>
          <a:prstGeom prst="rect">
            <a:avLst/>
          </a:prstGeom>
          <a:noFill/>
        </p:spPr>
        <p:txBody>
          <a:bodyPr wrap="square" rtlCol="0">
            <a:spAutoFit/>
          </a:bodyPr>
          <a:lstStyle/>
          <a:p>
            <a:r>
              <a:rPr kumimoji="1" lang="ja-JP" altLang="en-US" sz="2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医療用医薬品や</a:t>
            </a:r>
            <a:r>
              <a:rPr kumimoji="1" lang="en-US" altLang="ja-JP" sz="2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OTC</a:t>
            </a:r>
            <a:r>
              <a:rPr kumimoji="1" lang="ja-JP" altLang="en-US" sz="2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薬の乱用・依存も問題になっています！</a:t>
            </a:r>
          </a:p>
        </p:txBody>
      </p:sp>
      <p:grpSp>
        <p:nvGrpSpPr>
          <p:cNvPr id="11" name="グループ化 10"/>
          <p:cNvGrpSpPr/>
          <p:nvPr/>
        </p:nvGrpSpPr>
        <p:grpSpPr>
          <a:xfrm>
            <a:off x="718486" y="4463855"/>
            <a:ext cx="1944000" cy="2354497"/>
            <a:chOff x="704711" y="4342081"/>
            <a:chExt cx="1944000" cy="2354497"/>
          </a:xfrm>
        </p:grpSpPr>
        <p:pic>
          <p:nvPicPr>
            <p:cNvPr id="6" name="図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4711" y="5501810"/>
              <a:ext cx="1944000" cy="1157063"/>
            </a:xfrm>
            <a:prstGeom prst="rect">
              <a:avLst/>
            </a:prstGeom>
          </p:spPr>
        </p:pic>
        <p:pic>
          <p:nvPicPr>
            <p:cNvPr id="7" name="図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4711" y="4342081"/>
              <a:ext cx="1944000" cy="1162319"/>
            </a:xfrm>
            <a:prstGeom prst="rect">
              <a:avLst/>
            </a:prstGeom>
          </p:spPr>
        </p:pic>
        <p:sp>
          <p:nvSpPr>
            <p:cNvPr id="30" name="Text Box 11"/>
            <p:cNvSpPr txBox="1">
              <a:spLocks noChangeArrowheads="1"/>
            </p:cNvSpPr>
            <p:nvPr/>
          </p:nvSpPr>
          <p:spPr bwMode="auto">
            <a:xfrm>
              <a:off x="1014832" y="5214690"/>
              <a:ext cx="1369028" cy="307468"/>
            </a:xfrm>
            <a:prstGeom prst="rect">
              <a:avLst/>
            </a:prstGeom>
            <a:noFill/>
            <a:ln w="22225" algn="ctr">
              <a:noFill/>
              <a:miter lim="800000"/>
              <a:headEnd type="none" w="med" len="lg"/>
              <a:tailEnd/>
            </a:ln>
          </p:spPr>
          <p:txBody>
            <a:bodyPr wrap="square">
              <a:spAutoFit/>
            </a:bodyPr>
            <a:lstStyle/>
            <a:p>
              <a:pPr algn="ctr"/>
              <a:r>
                <a:rPr kumimoji="1" lang="ja-JP" altLang="en-US" sz="1400" b="1" dirty="0">
                  <a:solidFill>
                    <a:schemeClr val="bg1"/>
                  </a:solidFill>
                  <a:latin typeface="Times New Roman" pitchFamily="18" charset="0"/>
                  <a:ea typeface="ＭＳ ゴシック" pitchFamily="49" charset="-128"/>
                </a:rPr>
                <a:t>リタリン</a:t>
              </a:r>
            </a:p>
          </p:txBody>
        </p:sp>
        <p:sp>
          <p:nvSpPr>
            <p:cNvPr id="31" name="Text Box 11"/>
            <p:cNvSpPr txBox="1">
              <a:spLocks noChangeArrowheads="1"/>
            </p:cNvSpPr>
            <p:nvPr/>
          </p:nvSpPr>
          <p:spPr bwMode="auto">
            <a:xfrm>
              <a:off x="1061385" y="6389110"/>
              <a:ext cx="1369028" cy="307468"/>
            </a:xfrm>
            <a:prstGeom prst="rect">
              <a:avLst/>
            </a:prstGeom>
            <a:noFill/>
            <a:ln w="22225" algn="ctr">
              <a:noFill/>
              <a:miter lim="800000"/>
              <a:headEnd type="none" w="med" len="lg"/>
              <a:tailEnd/>
            </a:ln>
          </p:spPr>
          <p:txBody>
            <a:bodyPr wrap="square">
              <a:spAutoFit/>
            </a:bodyPr>
            <a:lstStyle/>
            <a:p>
              <a:pPr algn="ctr"/>
              <a:r>
                <a:rPr kumimoji="1" lang="ja-JP" altLang="en-US" sz="1400" b="1" dirty="0">
                  <a:solidFill>
                    <a:schemeClr val="bg1"/>
                  </a:solidFill>
                  <a:latin typeface="Times New Roman" pitchFamily="18" charset="0"/>
                  <a:ea typeface="ＭＳ ゴシック" pitchFamily="49" charset="-128"/>
                </a:rPr>
                <a:t>ハルシオン</a:t>
              </a:r>
            </a:p>
          </p:txBody>
        </p:sp>
      </p:grpSp>
      <p:pic>
        <p:nvPicPr>
          <p:cNvPr id="57346" name="Picture 2" descr="１２１１"/>
          <p:cNvPicPr>
            <a:picLocks noChangeAspect="1" noChangeArrowheads="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879609" y="5063508"/>
            <a:ext cx="1152128" cy="1754844"/>
          </a:xfrm>
          <a:prstGeom prst="rect">
            <a:avLst/>
          </a:prstGeom>
          <a:noFill/>
          <a:ln w="9525">
            <a:noFill/>
            <a:miter lim="800000"/>
            <a:headEnd/>
            <a:tailEnd/>
          </a:ln>
        </p:spPr>
      </p:pic>
    </p:spTree>
    <p:extLst>
      <p:ext uri="{BB962C8B-B14F-4D97-AF65-F5344CB8AC3E}">
        <p14:creationId xmlns:p14="http://schemas.microsoft.com/office/powerpoint/2010/main" val="210688021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コンテンツ プレースホルダ 2"/>
          <p:cNvSpPr>
            <a:spLocks noGrp="1"/>
          </p:cNvSpPr>
          <p:nvPr>
            <p:ph idx="1"/>
          </p:nvPr>
        </p:nvSpPr>
        <p:spPr>
          <a:xfrm>
            <a:off x="770993" y="3793568"/>
            <a:ext cx="7684552" cy="1348423"/>
          </a:xfrm>
          <a:solidFill>
            <a:schemeClr val="bg1"/>
          </a:solidFill>
          <a:ln w="12700">
            <a:solidFill>
              <a:srgbClr val="0070C0"/>
            </a:solidFill>
          </a:ln>
          <a:effectLst>
            <a:outerShdw blurRad="50800" dist="38100" dir="5400000" algn="t" rotWithShape="0">
              <a:prstClr val="black">
                <a:alpha val="40000"/>
              </a:prstClr>
            </a:outerShdw>
          </a:effectLst>
        </p:spPr>
        <p:txBody>
          <a:bodyPr>
            <a:noAutofit/>
          </a:bodyPr>
          <a:lstStyle/>
          <a:p>
            <a:pPr marL="0" indent="0">
              <a:lnSpc>
                <a:spcPct val="105000"/>
              </a:lnSpc>
              <a:buNone/>
            </a:pPr>
            <a:r>
              <a:rPr lang="ja-JP" altLang="en-US" sz="2800" b="1" dirty="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・人体目的使用禁止</a:t>
            </a:r>
            <a:br>
              <a:rPr lang="en-US" altLang="ja-JP" sz="2800" b="1" dirty="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br>
            <a:r>
              <a:rPr lang="ja-JP" altLang="en-US" sz="2800" b="1" dirty="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・飲用禁止</a:t>
            </a:r>
            <a:br>
              <a:rPr lang="en-US" altLang="ja-JP" sz="2800" b="1" dirty="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br>
            <a:r>
              <a:rPr lang="ja-JP" altLang="en-US" sz="2800" b="1" dirty="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・人体等へのご使用は絶対にしないでください</a:t>
            </a:r>
          </a:p>
        </p:txBody>
      </p:sp>
      <p:pic>
        <p:nvPicPr>
          <p:cNvPr id="2253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7422" y="1462572"/>
            <a:ext cx="3210522" cy="22728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53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39503" y="1456057"/>
            <a:ext cx="1532592" cy="22793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43654" y="1456057"/>
            <a:ext cx="2645996" cy="2279336"/>
          </a:xfrm>
          <a:prstGeom prst="rect">
            <a:avLst/>
          </a:prstGeom>
          <a:noFill/>
          <a:ln w="9525">
            <a:solidFill>
              <a:schemeClr val="bg1">
                <a:lumMod val="95000"/>
              </a:schemeClr>
            </a:solidFill>
            <a:miter lim="800000"/>
            <a:headEnd/>
            <a:tailEnd/>
          </a:ln>
        </p:spPr>
      </p:pic>
      <p:sp>
        <p:nvSpPr>
          <p:cNvPr id="23561" name="コンテンツ プレースホルダ 2"/>
          <p:cNvSpPr>
            <a:spLocks/>
          </p:cNvSpPr>
          <p:nvPr/>
        </p:nvSpPr>
        <p:spPr bwMode="auto">
          <a:xfrm>
            <a:off x="683566" y="5704184"/>
            <a:ext cx="7859405" cy="1011736"/>
          </a:xfrm>
          <a:prstGeom prst="rect">
            <a:avLst/>
          </a:prstGeom>
          <a:solidFill>
            <a:srgbClr val="FFFF00"/>
          </a:solidFill>
          <a:ln>
            <a:solidFill>
              <a:schemeClr val="tx1"/>
            </a:solidFill>
          </a:ln>
        </p:spPr>
        <p:txBody>
          <a:bodyPr lIns="92075" tIns="46037" rIns="92075" bIns="46037"/>
          <a:lstStyle>
            <a:lvl1pPr marL="342900" indent="-342900"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algn="ctr">
              <a:lnSpc>
                <a:spcPct val="105000"/>
              </a:lnSpc>
              <a:spcBef>
                <a:spcPct val="20000"/>
              </a:spcBef>
            </a:pPr>
            <a:r>
              <a:rPr lang="ja-JP" altLang="en-US" sz="2800" dirty="0">
                <a:solidFill>
                  <a:schemeClr val="accent2"/>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　</a:t>
            </a:r>
            <a:r>
              <a:rPr lang="ja-JP" altLang="en-US" sz="2800" dirty="0">
                <a:solidFill>
                  <a:srgbClr val="C0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ただし、使用する人は、人体に摂取</a:t>
            </a:r>
            <a:br>
              <a:rPr lang="en-US" altLang="ja-JP" sz="2800" dirty="0">
                <a:solidFill>
                  <a:srgbClr val="C0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br>
            <a:r>
              <a:rPr lang="ja-JP" altLang="en-US" sz="2800" dirty="0">
                <a:solidFill>
                  <a:srgbClr val="C0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するものであることを認識して購入</a:t>
            </a:r>
          </a:p>
        </p:txBody>
      </p:sp>
      <p:sp>
        <p:nvSpPr>
          <p:cNvPr id="23562" name="AutoShape 10"/>
          <p:cNvSpPr>
            <a:spLocks noChangeArrowheads="1"/>
          </p:cNvSpPr>
          <p:nvPr/>
        </p:nvSpPr>
        <p:spPr bwMode="auto">
          <a:xfrm>
            <a:off x="2008030" y="5182738"/>
            <a:ext cx="5110082" cy="504018"/>
          </a:xfrm>
          <a:prstGeom prst="downArrow">
            <a:avLst>
              <a:gd name="adj1" fmla="val 50000"/>
              <a:gd name="adj2" fmla="val 51236"/>
            </a:avLst>
          </a:prstGeom>
          <a:solidFill>
            <a:srgbClr val="00FF00"/>
          </a:solidFill>
          <a:ln w="12700">
            <a:solidFill>
              <a:srgbClr val="007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sz="2400">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sz="2400">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sz="2400">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p>
        </p:txBody>
      </p:sp>
      <p:sp>
        <p:nvSpPr>
          <p:cNvPr id="2" name="正方形/長方形 1"/>
          <p:cNvSpPr/>
          <p:nvPr/>
        </p:nvSpPr>
        <p:spPr>
          <a:xfrm>
            <a:off x="3573056" y="5141991"/>
            <a:ext cx="1980029" cy="544765"/>
          </a:xfrm>
          <a:prstGeom prst="rect">
            <a:avLst/>
          </a:prstGeom>
        </p:spPr>
        <p:txBody>
          <a:bodyPr wrap="square">
            <a:spAutoFit/>
          </a:bodyPr>
          <a:lstStyle/>
          <a:p>
            <a:pPr>
              <a:lnSpc>
                <a:spcPct val="105000"/>
              </a:lnSpc>
            </a:pPr>
            <a:r>
              <a:rPr lang="ja-JP" altLang="en-US" sz="28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などと記載</a:t>
            </a:r>
          </a:p>
        </p:txBody>
      </p:sp>
      <p:sp>
        <p:nvSpPr>
          <p:cNvPr id="11" name="タイトル 1"/>
          <p:cNvSpPr txBox="1">
            <a:spLocks/>
          </p:cNvSpPr>
          <p:nvPr/>
        </p:nvSpPr>
        <p:spPr bwMode="auto">
          <a:xfrm>
            <a:off x="-17857" y="0"/>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危険ドラッグのパッケージ</a:t>
            </a:r>
            <a:endParaRPr lang="en-US" altLang="ja-JP"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spTree>
    <p:extLst>
      <p:ext uri="{BB962C8B-B14F-4D97-AF65-F5344CB8AC3E}">
        <p14:creationId xmlns:p14="http://schemas.microsoft.com/office/powerpoint/2010/main" val="3085433526"/>
      </p:ext>
    </p:extLst>
  </p:cSld>
  <p:clrMapOvr>
    <a:masterClrMapping/>
  </p:clrMapOvr>
  <p:transition>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683568" y="2038500"/>
            <a:ext cx="7920000" cy="2268000"/>
          </a:xfrm>
          <a:prstGeom prst="rect">
            <a:avLst/>
          </a:prstGeom>
          <a:solidFill>
            <a:srgbClr val="FFFF00"/>
          </a:solidFill>
          <a:ln w="12700" cap="flat" cmpd="sng" algn="ctr">
            <a:solidFill>
              <a:srgbClr val="0070C0"/>
            </a:solidFill>
            <a:prstDash val="solid"/>
            <a:round/>
            <a:headEnd type="none" w="med" len="med"/>
            <a:tailEnd type="none" w="med" len="med"/>
          </a:ln>
          <a:effectLst>
            <a:outerShdw blurRad="50800" dist="38100" dir="5400000" algn="t" rotWithShape="0">
              <a:prstClr val="black">
                <a:alpha val="40000"/>
              </a:prstClr>
            </a:outerShdw>
          </a:effectLst>
        </p:spPr>
        <p:txBody>
          <a:bodyPr vert="eaVert"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ＤＦＰ太丸ゴシック体" pitchFamily="50" charset="-128"/>
            </a:endParaRPr>
          </a:p>
        </p:txBody>
      </p:sp>
      <p:sp>
        <p:nvSpPr>
          <p:cNvPr id="5" name="テキスト ボックス 4"/>
          <p:cNvSpPr txBox="1"/>
          <p:nvPr/>
        </p:nvSpPr>
        <p:spPr>
          <a:xfrm>
            <a:off x="1035353" y="2258370"/>
            <a:ext cx="7532215" cy="1754326"/>
          </a:xfrm>
          <a:prstGeom prst="rect">
            <a:avLst/>
          </a:prstGeom>
          <a:noFill/>
        </p:spPr>
        <p:txBody>
          <a:bodyPr wrap="square" rtlCol="0">
            <a:spAutoFit/>
          </a:bodyPr>
          <a:lstStyle/>
          <a:p>
            <a:r>
              <a:rPr kumimoji="1" lang="ja-JP" altLang="en-US" sz="36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① 成分・含量が不明</a:t>
            </a:r>
            <a:endParaRPr kumimoji="1" lang="en-US" altLang="ja-JP" sz="36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r>
              <a:rPr kumimoji="1" lang="ja-JP" altLang="en-US" sz="36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② 薬理効果、毒性が不明</a:t>
            </a:r>
            <a:endParaRPr kumimoji="1" lang="en-US" altLang="ja-JP" sz="36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r>
              <a:rPr kumimoji="1" lang="ja-JP" altLang="en-US" sz="36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③ 成分の均一性、経時変化も不明</a:t>
            </a:r>
          </a:p>
        </p:txBody>
      </p:sp>
      <p:sp>
        <p:nvSpPr>
          <p:cNvPr id="6" name="テキスト ボックス 5"/>
          <p:cNvSpPr txBox="1"/>
          <p:nvPr/>
        </p:nvSpPr>
        <p:spPr>
          <a:xfrm>
            <a:off x="683568" y="4879787"/>
            <a:ext cx="7920000" cy="1569660"/>
          </a:xfrm>
          <a:prstGeom prst="rect">
            <a:avLst/>
          </a:prstGeom>
          <a:solidFill>
            <a:schemeClr val="bg1"/>
          </a:solidFill>
          <a:ln w="12700">
            <a:solidFill>
              <a:srgbClr val="0070C0"/>
            </a:solidFill>
          </a:ln>
          <a:effectLst>
            <a:outerShdw blurRad="50800" dist="38100" dir="5400000" algn="t" rotWithShape="0">
              <a:prstClr val="black">
                <a:alpha val="40000"/>
              </a:prstClr>
            </a:outerShdw>
          </a:effectLst>
        </p:spPr>
        <p:txBody>
          <a:bodyPr wrap="square" rtlCol="0">
            <a:spAutoFit/>
          </a:bodyPr>
          <a:lstStyle/>
          <a:p>
            <a:r>
              <a:rPr kumimoji="1" lang="ja-JP" altLang="en-US" sz="3200"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毒性が強い物</a:t>
            </a:r>
            <a:r>
              <a:rPr lang="ja-JP" altLang="en-US" sz="3200"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や量が多かったりすると、</a:t>
            </a:r>
            <a:endParaRPr lang="en-US" altLang="ja-JP" sz="3200"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kumimoji="1" lang="ja-JP" altLang="en-US" sz="3200"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依存をおこす前に急性中毒で死亡する場</a:t>
            </a:r>
            <a:endParaRPr kumimoji="1" lang="en-US" altLang="ja-JP" sz="3200"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kumimoji="1" lang="ja-JP" altLang="en-US" sz="3200"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合もある！</a:t>
            </a:r>
          </a:p>
        </p:txBody>
      </p:sp>
      <p:sp>
        <p:nvSpPr>
          <p:cNvPr id="9" name="正方形/長方形 8"/>
          <p:cNvSpPr/>
          <p:nvPr/>
        </p:nvSpPr>
        <p:spPr>
          <a:xfrm>
            <a:off x="0" y="1274741"/>
            <a:ext cx="9144000" cy="584775"/>
          </a:xfrm>
          <a:prstGeom prst="rect">
            <a:avLst/>
          </a:prstGeom>
        </p:spPr>
        <p:txBody>
          <a:bodyPr wrap="square">
            <a:spAutoFit/>
          </a:bodyPr>
          <a:lstStyle/>
          <a:p>
            <a:pPr algn="ctr">
              <a:defRPr/>
            </a:pPr>
            <a:r>
              <a:rPr lang="ja-JP" altLang="en-US" sz="3200" dirty="0">
                <a:solidFill>
                  <a:srgbClr val="FF66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３つの不明で何が起こるか誰にも分からない！</a:t>
            </a:r>
          </a:p>
        </p:txBody>
      </p:sp>
      <p:sp>
        <p:nvSpPr>
          <p:cNvPr id="10" name="二等辺三角形 9"/>
          <p:cNvSpPr/>
          <p:nvPr/>
        </p:nvSpPr>
        <p:spPr bwMode="auto">
          <a:xfrm rot="10800000">
            <a:off x="683568" y="4375785"/>
            <a:ext cx="7884000" cy="504001"/>
          </a:xfrm>
          <a:prstGeom prst="triangle">
            <a:avLst>
              <a:gd name="adj" fmla="val 49308"/>
            </a:avLst>
          </a:prstGeom>
          <a:solidFill>
            <a:srgbClr val="006666"/>
          </a:solidFill>
          <a:ln w="9525" cap="flat" cmpd="sng" algn="ctr">
            <a:noFill/>
            <a:prstDash val="solid"/>
            <a:round/>
            <a:headEnd type="none" w="med" len="med"/>
            <a:tailEnd type="none" w="med" len="med"/>
          </a:ln>
          <a:effectLst/>
        </p:spPr>
        <p:txBody>
          <a:bodyPr vert="eaVert"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ＤＦＰ太丸ゴシック体" pitchFamily="50" charset="-128"/>
            </a:endParaRPr>
          </a:p>
        </p:txBody>
      </p:sp>
      <p:sp>
        <p:nvSpPr>
          <p:cNvPr id="12" name="タイトル 1"/>
          <p:cNvSpPr txBox="1">
            <a:spLocks/>
          </p:cNvSpPr>
          <p:nvPr/>
        </p:nvSpPr>
        <p:spPr bwMode="auto">
          <a:xfrm>
            <a:off x="-17857" y="16170"/>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危険ドラッグの使用は･･･？</a:t>
            </a:r>
            <a:endParaRPr lang="en-US" altLang="ja-JP"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spTree>
    <p:extLst>
      <p:ext uri="{BB962C8B-B14F-4D97-AF65-F5344CB8AC3E}">
        <p14:creationId xmlns:p14="http://schemas.microsoft.com/office/powerpoint/2010/main" val="870591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203200" y="2004809"/>
            <a:ext cx="8761288" cy="4520535"/>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5430738" y="2686672"/>
            <a:ext cx="3032978" cy="3434202"/>
          </a:xfrm>
          <a:prstGeom prst="ellipse">
            <a:avLst/>
          </a:prstGeom>
          <a:noFill/>
          <a:ln w="1270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395536" y="2204864"/>
            <a:ext cx="4659393" cy="3944619"/>
            <a:chOff x="416663" y="1786315"/>
            <a:chExt cx="4659393" cy="3944619"/>
          </a:xfrm>
        </p:grpSpPr>
        <p:grpSp>
          <p:nvGrpSpPr>
            <p:cNvPr id="10" name="グループ化 9"/>
            <p:cNvGrpSpPr/>
            <p:nvPr/>
          </p:nvGrpSpPr>
          <p:grpSpPr>
            <a:xfrm>
              <a:off x="1043607" y="2708920"/>
              <a:ext cx="2678811" cy="3022014"/>
              <a:chOff x="899591" y="2132856"/>
              <a:chExt cx="2678811" cy="3022014"/>
            </a:xfrm>
          </p:grpSpPr>
          <p:pic>
            <p:nvPicPr>
              <p:cNvPr id="5"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flipH="1">
                <a:off x="899591" y="2132856"/>
                <a:ext cx="2678811" cy="302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a:xfrm>
                <a:off x="1331640" y="2780928"/>
                <a:ext cx="2016224" cy="646331"/>
              </a:xfrm>
              <a:prstGeom prst="rect">
                <a:avLst/>
              </a:prstGeom>
              <a:noFill/>
            </p:spPr>
            <p:txBody>
              <a:bodyPr wrap="square" rtlCol="0">
                <a:spAutoFit/>
              </a:bodyPr>
              <a:lstStyle/>
              <a:p>
                <a:r>
                  <a:rPr kumimoji="1" lang="ja-JP" altLang="en-US"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脳・中枢神経系</a:t>
                </a:r>
                <a:endParaRPr kumimoji="1" lang="en-US" altLang="ja-JP"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r>
                  <a:rPr kumimoji="1" lang="ja-JP" altLang="en-US" dirty="0" err="1">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への</a:t>
                </a:r>
                <a:r>
                  <a:rPr kumimoji="1" lang="ja-JP" altLang="en-US"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ダメージ！</a:t>
                </a:r>
              </a:p>
            </p:txBody>
          </p:sp>
        </p:grpSp>
        <p:sp>
          <p:nvSpPr>
            <p:cNvPr id="11" name="爆発 1 10"/>
            <p:cNvSpPr/>
            <p:nvPr/>
          </p:nvSpPr>
          <p:spPr>
            <a:xfrm>
              <a:off x="1721920" y="1786315"/>
              <a:ext cx="1368152" cy="987557"/>
            </a:xfrm>
            <a:prstGeom prst="irregularSeal1">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死亡</a:t>
              </a:r>
            </a:p>
          </p:txBody>
        </p:sp>
        <p:sp>
          <p:nvSpPr>
            <p:cNvPr id="12" name="爆発 1 11"/>
            <p:cNvSpPr/>
            <p:nvPr/>
          </p:nvSpPr>
          <p:spPr>
            <a:xfrm>
              <a:off x="2832560" y="2417852"/>
              <a:ext cx="1813360" cy="1002351"/>
            </a:xfrm>
            <a:prstGeom prst="irregularSeal1">
              <a:avLst/>
            </a:prstGeom>
            <a:solidFill>
              <a:srgbClr val="FF66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錯乱</a:t>
              </a:r>
              <a:endParaRPr kumimoji="1" lang="en-US" altLang="ja-JP" sz="16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pPr algn="ctr"/>
              <a:r>
                <a:rPr kumimoji="1" lang="ja-JP" altLang="en-US" sz="16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異常行動</a:t>
              </a:r>
            </a:p>
          </p:txBody>
        </p:sp>
        <p:sp>
          <p:nvSpPr>
            <p:cNvPr id="13" name="爆発 1 12"/>
            <p:cNvSpPr/>
            <p:nvPr/>
          </p:nvSpPr>
          <p:spPr>
            <a:xfrm>
              <a:off x="678871" y="2295522"/>
              <a:ext cx="1296144" cy="992955"/>
            </a:xfrm>
            <a:prstGeom prst="irregularSeal1">
              <a:avLst/>
            </a:prstGeom>
            <a:solidFill>
              <a:srgbClr val="CC00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幻覚幻聴</a:t>
              </a:r>
            </a:p>
          </p:txBody>
        </p:sp>
        <p:sp>
          <p:nvSpPr>
            <p:cNvPr id="14" name="爆発 1 13"/>
            <p:cNvSpPr/>
            <p:nvPr/>
          </p:nvSpPr>
          <p:spPr>
            <a:xfrm>
              <a:off x="3208369" y="3356993"/>
              <a:ext cx="1867687" cy="823944"/>
            </a:xfrm>
            <a:prstGeom prst="irregularSeal1">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意識障害</a:t>
              </a:r>
            </a:p>
          </p:txBody>
        </p:sp>
        <p:sp>
          <p:nvSpPr>
            <p:cNvPr id="15" name="爆発 1 14"/>
            <p:cNvSpPr/>
            <p:nvPr/>
          </p:nvSpPr>
          <p:spPr>
            <a:xfrm>
              <a:off x="3329892" y="4613760"/>
              <a:ext cx="1156940" cy="1019244"/>
            </a:xfrm>
            <a:prstGeom prst="irregularSeal1">
              <a:avLst/>
            </a:prstGeom>
            <a:solidFill>
              <a:schemeClr val="accent6">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悪心嘔吐</a:t>
              </a:r>
            </a:p>
          </p:txBody>
        </p:sp>
        <p:sp>
          <p:nvSpPr>
            <p:cNvPr id="16" name="爆発 1 15"/>
            <p:cNvSpPr/>
            <p:nvPr/>
          </p:nvSpPr>
          <p:spPr>
            <a:xfrm>
              <a:off x="416663" y="3287441"/>
              <a:ext cx="1150874" cy="832724"/>
            </a:xfrm>
            <a:prstGeom prst="irregularSeal1">
              <a:avLst/>
            </a:prstGeom>
            <a:solidFill>
              <a:srgbClr val="FF66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妄想</a:t>
              </a:r>
            </a:p>
          </p:txBody>
        </p:sp>
        <p:sp>
          <p:nvSpPr>
            <p:cNvPr id="17" name="爆発 1 16"/>
            <p:cNvSpPr/>
            <p:nvPr/>
          </p:nvSpPr>
          <p:spPr>
            <a:xfrm>
              <a:off x="827583" y="4732789"/>
              <a:ext cx="1131987" cy="784443"/>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頻脈</a:t>
              </a:r>
              <a:endParaRPr kumimoji="1" lang="en-US" altLang="ja-JP" sz="16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18" name="爆発 1 17"/>
            <p:cNvSpPr/>
            <p:nvPr/>
          </p:nvSpPr>
          <p:spPr>
            <a:xfrm>
              <a:off x="416663" y="4128839"/>
              <a:ext cx="1526683" cy="639398"/>
            </a:xfrm>
            <a:prstGeom prst="irregularSeal1">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bg1"/>
                  </a:solidFill>
                  <a:latin typeface="ＤＦＰ太丸ゴシック体" panose="020F0800010101010101" pitchFamily="50" charset="-128"/>
                  <a:ea typeface="ＤＦＰ太丸ゴシック体" panose="020F0800010101010101" pitchFamily="50" charset="-128"/>
                </a:rPr>
                <a:t>不安感</a:t>
              </a:r>
            </a:p>
          </p:txBody>
        </p:sp>
      </p:grpSp>
      <p:sp>
        <p:nvSpPr>
          <p:cNvPr id="20" name="タイトル 1"/>
          <p:cNvSpPr txBox="1">
            <a:spLocks/>
          </p:cNvSpPr>
          <p:nvPr/>
        </p:nvSpPr>
        <p:spPr bwMode="auto">
          <a:xfrm>
            <a:off x="-17857" y="730"/>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危険ドラッグの害</a:t>
            </a:r>
            <a:endParaRPr lang="en-US" altLang="ja-JP"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sp>
        <p:nvSpPr>
          <p:cNvPr id="22" name="正方形/長方形 21"/>
          <p:cNvSpPr/>
          <p:nvPr/>
        </p:nvSpPr>
        <p:spPr>
          <a:xfrm>
            <a:off x="0" y="1288790"/>
            <a:ext cx="9144000" cy="584775"/>
          </a:xfrm>
          <a:prstGeom prst="rect">
            <a:avLst/>
          </a:prstGeom>
        </p:spPr>
        <p:txBody>
          <a:bodyPr wrap="square">
            <a:spAutoFit/>
          </a:bodyPr>
          <a:lstStyle/>
          <a:p>
            <a:pPr algn="ctr"/>
            <a:r>
              <a:rPr lang="ja-JP" altLang="en-US" sz="3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何が起こるか予測不能で大変危険！</a:t>
            </a:r>
          </a:p>
        </p:txBody>
      </p:sp>
      <p:sp>
        <p:nvSpPr>
          <p:cNvPr id="24" name="テキスト ボックス 23"/>
          <p:cNvSpPr txBox="1"/>
          <p:nvPr/>
        </p:nvSpPr>
        <p:spPr>
          <a:xfrm>
            <a:off x="6382174" y="2481138"/>
            <a:ext cx="1080120" cy="432000"/>
          </a:xfrm>
          <a:prstGeom prst="rect">
            <a:avLst/>
          </a:prstGeom>
          <a:solidFill>
            <a:srgbClr val="FFFFCC"/>
          </a:solidFill>
          <a:ln w="22225">
            <a:solidFill>
              <a:schemeClr val="accent1">
                <a:shade val="50000"/>
              </a:schemeClr>
            </a:solidFill>
          </a:ln>
        </p:spPr>
        <p:txBody>
          <a:bodyPr wrap="square" rtlCol="0">
            <a:spAutoFit/>
          </a:bodyPr>
          <a:lstStyle/>
          <a:p>
            <a:pPr algn="ctr"/>
            <a:r>
              <a:rPr kumimoji="1" lang="ja-JP" altLang="en-US" dirty="0">
                <a:solidFill>
                  <a:srgbClr val="002060"/>
                </a:solidFill>
                <a:latin typeface="ＤＦＰ中太丸ゴシック体" panose="020F0700010101010101" pitchFamily="50" charset="-128"/>
                <a:ea typeface="ＤＦＰ中太丸ゴシック体" panose="020F0700010101010101" pitchFamily="50" charset="-128"/>
              </a:rPr>
              <a:t>再使用</a:t>
            </a:r>
          </a:p>
        </p:txBody>
      </p:sp>
      <p:sp>
        <p:nvSpPr>
          <p:cNvPr id="25" name="テキスト ボックス 24"/>
          <p:cNvSpPr txBox="1"/>
          <p:nvPr/>
        </p:nvSpPr>
        <p:spPr>
          <a:xfrm>
            <a:off x="7628828" y="3529252"/>
            <a:ext cx="1224136" cy="720000"/>
          </a:xfrm>
          <a:prstGeom prst="rect">
            <a:avLst/>
          </a:prstGeom>
          <a:solidFill>
            <a:srgbClr val="FFFFCC"/>
          </a:solidFill>
          <a:ln w="19050">
            <a:solidFill>
              <a:schemeClr val="accent1">
                <a:shade val="50000"/>
              </a:schemeClr>
            </a:solidFill>
          </a:ln>
        </p:spPr>
        <p:txBody>
          <a:bodyPr wrap="square" rtlCol="0">
            <a:spAutoFit/>
          </a:bodyPr>
          <a:lstStyle/>
          <a:p>
            <a:pPr algn="ctr"/>
            <a:r>
              <a:rPr kumimoji="1" lang="ja-JP" altLang="en-US" dirty="0">
                <a:solidFill>
                  <a:srgbClr val="002060"/>
                </a:solidFill>
                <a:latin typeface="ＤＦＰ中太丸ゴシック体" panose="020F0700010101010101" pitchFamily="50" charset="-128"/>
                <a:ea typeface="ＤＦＰ中太丸ゴシック体" panose="020F0700010101010101" pitchFamily="50" charset="-128"/>
              </a:rPr>
              <a:t>一時的な高揚感</a:t>
            </a:r>
          </a:p>
        </p:txBody>
      </p:sp>
      <p:sp>
        <p:nvSpPr>
          <p:cNvPr id="26" name="テキスト ボックス 25"/>
          <p:cNvSpPr txBox="1"/>
          <p:nvPr/>
        </p:nvSpPr>
        <p:spPr>
          <a:xfrm>
            <a:off x="7635229" y="4817454"/>
            <a:ext cx="1224000" cy="432000"/>
          </a:xfrm>
          <a:prstGeom prst="rect">
            <a:avLst/>
          </a:prstGeom>
          <a:solidFill>
            <a:srgbClr val="FFFFCC"/>
          </a:solidFill>
          <a:ln w="19050">
            <a:solidFill>
              <a:srgbClr val="0070C0"/>
            </a:solidFill>
          </a:ln>
        </p:spPr>
        <p:txBody>
          <a:bodyPr wrap="square" rtlCol="0">
            <a:spAutoFit/>
          </a:bodyPr>
          <a:lstStyle/>
          <a:p>
            <a:pPr algn="ctr"/>
            <a:r>
              <a:rPr kumimoji="1" lang="ja-JP" altLang="en-US" dirty="0">
                <a:solidFill>
                  <a:srgbClr val="002060"/>
                </a:solidFill>
                <a:latin typeface="ＤＦＰ中太丸ゴシック体" panose="020F0700010101010101" pitchFamily="50" charset="-128"/>
                <a:ea typeface="ＤＦＰ中太丸ゴシック体" panose="020F0700010101010101" pitchFamily="50" charset="-128"/>
              </a:rPr>
              <a:t>中　断</a:t>
            </a:r>
          </a:p>
        </p:txBody>
      </p:sp>
      <p:sp>
        <p:nvSpPr>
          <p:cNvPr id="27" name="テキスト ボックス 26"/>
          <p:cNvSpPr txBox="1"/>
          <p:nvPr/>
        </p:nvSpPr>
        <p:spPr>
          <a:xfrm>
            <a:off x="6354238" y="5910296"/>
            <a:ext cx="1260000" cy="432000"/>
          </a:xfrm>
          <a:prstGeom prst="rect">
            <a:avLst/>
          </a:prstGeom>
          <a:solidFill>
            <a:srgbClr val="FF6600"/>
          </a:solidFill>
          <a:ln w="19050">
            <a:solidFill>
              <a:srgbClr val="0070C0"/>
            </a:solidFill>
          </a:ln>
        </p:spPr>
        <p:txBody>
          <a:bodyPr wrap="square" rtlCol="0">
            <a:spAutoFit/>
          </a:bodyPr>
          <a:lstStyle/>
          <a:p>
            <a:pPr algn="ctr"/>
            <a:r>
              <a:rPr kumimoji="1" lang="ja-JP" altLang="en-US" dirty="0">
                <a:solidFill>
                  <a:schemeClr val="bg1"/>
                </a:solidFill>
                <a:latin typeface="ＤＦＰ中太丸ゴシック体" panose="020F0700010101010101" pitchFamily="50" charset="-128"/>
                <a:ea typeface="ＤＦＰ中太丸ゴシック体" panose="020F0700010101010101" pitchFamily="50" charset="-128"/>
              </a:rPr>
              <a:t>精神依存</a:t>
            </a:r>
          </a:p>
        </p:txBody>
      </p:sp>
      <p:sp>
        <p:nvSpPr>
          <p:cNvPr id="28" name="テキスト ボックス 27"/>
          <p:cNvSpPr txBox="1"/>
          <p:nvPr/>
        </p:nvSpPr>
        <p:spPr>
          <a:xfrm>
            <a:off x="4940211" y="4818854"/>
            <a:ext cx="1260000" cy="432000"/>
          </a:xfrm>
          <a:prstGeom prst="rect">
            <a:avLst/>
          </a:prstGeom>
          <a:solidFill>
            <a:srgbClr val="FF5050"/>
          </a:solidFill>
          <a:ln w="19050">
            <a:solidFill>
              <a:srgbClr val="0070C0"/>
            </a:solidFill>
          </a:ln>
        </p:spPr>
        <p:txBody>
          <a:bodyPr wrap="square" rtlCol="0">
            <a:spAutoFit/>
          </a:bodyPr>
          <a:lstStyle/>
          <a:p>
            <a:pPr algn="ctr"/>
            <a:r>
              <a:rPr kumimoji="1" lang="ja-JP" altLang="en-US" dirty="0">
                <a:solidFill>
                  <a:schemeClr val="bg1"/>
                </a:solidFill>
                <a:latin typeface="ＤＦＰ中太丸ゴシック体" panose="020F0700010101010101" pitchFamily="50" charset="-128"/>
                <a:ea typeface="ＤＦＰ中太丸ゴシック体" panose="020F0700010101010101" pitchFamily="50" charset="-128"/>
              </a:rPr>
              <a:t>身体依存</a:t>
            </a:r>
          </a:p>
        </p:txBody>
      </p:sp>
      <p:sp>
        <p:nvSpPr>
          <p:cNvPr id="29" name="テキスト ボックス 28"/>
          <p:cNvSpPr txBox="1"/>
          <p:nvPr/>
        </p:nvSpPr>
        <p:spPr>
          <a:xfrm>
            <a:off x="5013249" y="3531311"/>
            <a:ext cx="1188000" cy="432000"/>
          </a:xfrm>
          <a:prstGeom prst="rect">
            <a:avLst/>
          </a:prstGeom>
          <a:solidFill>
            <a:srgbClr val="FFCCFF"/>
          </a:solidFill>
          <a:ln w="19050">
            <a:solidFill>
              <a:srgbClr val="0070C0"/>
            </a:solidFill>
          </a:ln>
        </p:spPr>
        <p:txBody>
          <a:bodyPr wrap="square" rtlCol="0">
            <a:spAutoFit/>
          </a:bodyPr>
          <a:lstStyle/>
          <a:p>
            <a:pPr algn="ctr"/>
            <a:r>
              <a:rPr kumimoji="1" lang="ja-JP" altLang="en-US" b="1" dirty="0">
                <a:solidFill>
                  <a:srgbClr val="002060"/>
                </a:solidFill>
                <a:latin typeface="ＤＦＰ中太丸ゴシック体" panose="020F0700010101010101" pitchFamily="50" charset="-128"/>
                <a:ea typeface="ＤＦＰ中太丸ゴシック体" panose="020F0700010101010101" pitchFamily="50" charset="-128"/>
              </a:rPr>
              <a:t>欲　求</a:t>
            </a:r>
          </a:p>
        </p:txBody>
      </p:sp>
      <p:sp>
        <p:nvSpPr>
          <p:cNvPr id="32" name="二等辺三角形 31"/>
          <p:cNvSpPr/>
          <p:nvPr/>
        </p:nvSpPr>
        <p:spPr>
          <a:xfrm rot="3692891">
            <a:off x="6174218" y="2720675"/>
            <a:ext cx="360040" cy="23145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p:cNvSpPr/>
          <p:nvPr/>
        </p:nvSpPr>
        <p:spPr>
          <a:xfrm rot="8909273">
            <a:off x="8060878" y="3372913"/>
            <a:ext cx="360040" cy="23145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rot="11587755">
            <a:off x="8262476" y="4665093"/>
            <a:ext cx="360040" cy="23145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p:cNvSpPr/>
          <p:nvPr/>
        </p:nvSpPr>
        <p:spPr>
          <a:xfrm rot="14051969">
            <a:off x="7439135" y="5820055"/>
            <a:ext cx="360040" cy="23145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rot="19846128">
            <a:off x="5464327" y="5192341"/>
            <a:ext cx="360040" cy="23145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p:cNvSpPr/>
          <p:nvPr/>
        </p:nvSpPr>
        <p:spPr>
          <a:xfrm rot="863504">
            <a:off x="5302317" y="3881807"/>
            <a:ext cx="360040" cy="23145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796814" y="2004809"/>
            <a:ext cx="2206111" cy="400110"/>
          </a:xfrm>
          <a:prstGeom prst="rect">
            <a:avLst/>
          </a:prstGeom>
          <a:noFill/>
        </p:spPr>
        <p:txBody>
          <a:bodyPr wrap="square" rtlCol="0">
            <a:spAutoFit/>
          </a:bodyPr>
          <a:lstStyle/>
          <a:p>
            <a:pPr algn="ctr"/>
            <a:r>
              <a:rPr kumimoji="1" lang="ja-JP" altLang="en-US" sz="2000" b="1" u="sng" dirty="0">
                <a:solidFill>
                  <a:srgbClr val="FF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１回の使用で･･･</a:t>
            </a:r>
          </a:p>
        </p:txBody>
      </p:sp>
      <p:sp>
        <p:nvSpPr>
          <p:cNvPr id="39" name="ストライプ矢印 38"/>
          <p:cNvSpPr/>
          <p:nvPr/>
        </p:nvSpPr>
        <p:spPr>
          <a:xfrm rot="4802589">
            <a:off x="7812360" y="2598395"/>
            <a:ext cx="723171" cy="440605"/>
          </a:xfrm>
          <a:prstGeom prst="stripedRightArrow">
            <a:avLst>
              <a:gd name="adj1" fmla="val 40865"/>
              <a:gd name="adj2" fmla="val 42169"/>
            </a:avLst>
          </a:prstGeom>
          <a:solidFill>
            <a:srgbClr val="FF66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星 24 39"/>
          <p:cNvSpPr/>
          <p:nvPr/>
        </p:nvSpPr>
        <p:spPr>
          <a:xfrm>
            <a:off x="6528854" y="3431480"/>
            <a:ext cx="1044420" cy="2202295"/>
          </a:xfrm>
          <a:prstGeom prst="star24">
            <a:avLst>
              <a:gd name="adj" fmla="val 38885"/>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抜</a:t>
            </a:r>
            <a:endParaRPr kumimoji="1" lang="en-US" altLang="ja-JP" sz="16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pPr algn="ctr"/>
            <a:r>
              <a:rPr kumimoji="1" lang="ja-JP" altLang="en-US" sz="16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け</a:t>
            </a:r>
            <a:endParaRPr kumimoji="1" lang="en-US" altLang="ja-JP" sz="16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pPr algn="ctr"/>
            <a:r>
              <a:rPr kumimoji="1" lang="ja-JP" altLang="en-US" sz="16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出</a:t>
            </a:r>
            <a:endParaRPr kumimoji="1" lang="en-US" altLang="ja-JP" sz="16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pPr algn="ctr"/>
            <a:r>
              <a:rPr kumimoji="1" lang="ja-JP" altLang="en-US" sz="16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せ</a:t>
            </a:r>
            <a:endParaRPr kumimoji="1" lang="en-US" altLang="ja-JP" sz="16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pPr algn="ctr"/>
            <a:r>
              <a:rPr kumimoji="1" lang="ja-JP" altLang="en-US" sz="16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な</a:t>
            </a:r>
            <a:endParaRPr kumimoji="1" lang="en-US" altLang="ja-JP" sz="16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pPr algn="ctr"/>
            <a:r>
              <a:rPr kumimoji="1" lang="ja-JP" altLang="en-US" sz="16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い</a:t>
            </a:r>
            <a:endParaRPr kumimoji="1" lang="en-US" altLang="ja-JP" sz="16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pPr algn="ctr"/>
            <a:r>
              <a:rPr kumimoji="1" lang="en-US" altLang="ja-JP" sz="1600" b="1" i="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a:t>
            </a:r>
            <a:endParaRPr kumimoji="1" lang="ja-JP" altLang="en-US" sz="1600" b="1" i="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41" name="テキスト ボックス 40"/>
          <p:cNvSpPr txBox="1"/>
          <p:nvPr/>
        </p:nvSpPr>
        <p:spPr>
          <a:xfrm>
            <a:off x="5588575" y="3936954"/>
            <a:ext cx="953176" cy="600164"/>
          </a:xfrm>
          <a:prstGeom prst="rect">
            <a:avLst/>
          </a:prstGeom>
          <a:noFill/>
        </p:spPr>
        <p:txBody>
          <a:bodyPr wrap="square" rtlCol="0">
            <a:spAutoFit/>
          </a:bodyPr>
          <a:lstStyle/>
          <a:p>
            <a:r>
              <a:rPr kumimoji="1" lang="ja-JP" altLang="en-US" sz="1100" dirty="0">
                <a:solidFill>
                  <a:srgbClr val="002060"/>
                </a:solidFill>
                <a:latin typeface="ＤＦＰ中太丸ゴシック体" panose="020F0700010101010101" pitchFamily="50" charset="-128"/>
                <a:ea typeface="ＤＦＰ中太丸ゴシック体" panose="020F0700010101010101" pitchFamily="50" charset="-128"/>
              </a:rPr>
              <a:t>どんなことをしても薬が欲しい！</a:t>
            </a:r>
          </a:p>
        </p:txBody>
      </p:sp>
      <p:sp>
        <p:nvSpPr>
          <p:cNvPr id="42" name="テキスト ボックス 41"/>
          <p:cNvSpPr txBox="1"/>
          <p:nvPr/>
        </p:nvSpPr>
        <p:spPr>
          <a:xfrm>
            <a:off x="6369440" y="2925821"/>
            <a:ext cx="1353133" cy="430887"/>
          </a:xfrm>
          <a:prstGeom prst="rect">
            <a:avLst/>
          </a:prstGeom>
          <a:noFill/>
        </p:spPr>
        <p:txBody>
          <a:bodyPr wrap="square" rtlCol="0">
            <a:spAutoFit/>
          </a:bodyPr>
          <a:lstStyle/>
          <a:p>
            <a:r>
              <a:rPr kumimoji="1" lang="ja-JP" altLang="en-US" sz="1100" dirty="0">
                <a:solidFill>
                  <a:srgbClr val="002060"/>
                </a:solidFill>
                <a:latin typeface="ＤＦＰ中太丸ゴシック体" panose="020F0700010101010101" pitchFamily="50" charset="-128"/>
                <a:ea typeface="ＤＦＰ中太丸ゴシック体" panose="020F0700010101010101" pitchFamily="50" charset="-128"/>
              </a:rPr>
              <a:t>増量しないと効かない！「耐性」</a:t>
            </a:r>
          </a:p>
        </p:txBody>
      </p:sp>
      <p:sp>
        <p:nvSpPr>
          <p:cNvPr id="43" name="テキスト ボックス 42"/>
          <p:cNvSpPr txBox="1"/>
          <p:nvPr/>
        </p:nvSpPr>
        <p:spPr>
          <a:xfrm>
            <a:off x="5843638" y="5267018"/>
            <a:ext cx="953176" cy="261610"/>
          </a:xfrm>
          <a:prstGeom prst="rect">
            <a:avLst/>
          </a:prstGeom>
          <a:noFill/>
        </p:spPr>
        <p:txBody>
          <a:bodyPr wrap="square" rtlCol="0">
            <a:spAutoFit/>
          </a:bodyPr>
          <a:lstStyle/>
          <a:p>
            <a:r>
              <a:rPr kumimoji="1" lang="ja-JP" altLang="en-US" sz="1100" dirty="0">
                <a:solidFill>
                  <a:srgbClr val="002060"/>
                </a:solidFill>
                <a:latin typeface="ＤＦＰ中太丸ゴシック体" panose="020F0700010101010101" pitchFamily="50" charset="-128"/>
                <a:ea typeface="ＤＦＰ中太丸ゴシック体" panose="020F0700010101010101" pitchFamily="50" charset="-128"/>
              </a:rPr>
              <a:t>禁断症状</a:t>
            </a:r>
          </a:p>
        </p:txBody>
      </p:sp>
      <p:sp>
        <p:nvSpPr>
          <p:cNvPr id="44" name="テキスト ボックス 43"/>
          <p:cNvSpPr txBox="1"/>
          <p:nvPr/>
        </p:nvSpPr>
        <p:spPr>
          <a:xfrm>
            <a:off x="6416325" y="5666002"/>
            <a:ext cx="1392537" cy="261610"/>
          </a:xfrm>
          <a:prstGeom prst="rect">
            <a:avLst/>
          </a:prstGeom>
          <a:noFill/>
        </p:spPr>
        <p:txBody>
          <a:bodyPr wrap="square" rtlCol="0">
            <a:spAutoFit/>
          </a:bodyPr>
          <a:lstStyle/>
          <a:p>
            <a:r>
              <a:rPr kumimoji="1" lang="ja-JP" altLang="en-US" sz="1100" dirty="0">
                <a:solidFill>
                  <a:srgbClr val="002060"/>
                </a:solidFill>
                <a:latin typeface="ＤＦＰ中太丸ゴシック体" panose="020F0700010101010101" pitchFamily="50" charset="-128"/>
                <a:ea typeface="ＤＦＰ中太丸ゴシック体" panose="020F0700010101010101" pitchFamily="50" charset="-128"/>
              </a:rPr>
              <a:t>薬がないと不安</a:t>
            </a:r>
          </a:p>
        </p:txBody>
      </p:sp>
      <p:sp>
        <p:nvSpPr>
          <p:cNvPr id="47" name="テキスト ボックス 46"/>
          <p:cNvSpPr txBox="1"/>
          <p:nvPr/>
        </p:nvSpPr>
        <p:spPr>
          <a:xfrm>
            <a:off x="6599766" y="4157262"/>
            <a:ext cx="430887" cy="800365"/>
          </a:xfrm>
          <a:prstGeom prst="rect">
            <a:avLst/>
          </a:prstGeom>
          <a:noFill/>
        </p:spPr>
        <p:txBody>
          <a:bodyPr vert="eaVert" wrap="square" rtlCol="0">
            <a:spAutoFit/>
          </a:bodyPr>
          <a:lstStyle/>
          <a:p>
            <a:r>
              <a:rPr kumimoji="1" lang="ja-JP" altLang="en-US" sz="1600" b="1" dirty="0">
                <a:solidFill>
                  <a:srgbClr val="FFFF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悪循環</a:t>
            </a:r>
          </a:p>
        </p:txBody>
      </p:sp>
    </p:spTree>
    <p:extLst>
      <p:ext uri="{BB962C8B-B14F-4D97-AF65-F5344CB8AC3E}">
        <p14:creationId xmlns:p14="http://schemas.microsoft.com/office/powerpoint/2010/main" val="313605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1882" y="2219750"/>
            <a:ext cx="4851289" cy="3608738"/>
          </a:xfrm>
          <a:prstGeom prst="rect">
            <a:avLst/>
          </a:prstGeom>
          <a:solidFill>
            <a:schemeClr val="bg1"/>
          </a:solidFill>
          <a:ln w="12700">
            <a:solidFill>
              <a:schemeClr val="accent1">
                <a:shade val="50000"/>
              </a:schemeClr>
            </a:solidFill>
          </a:ln>
        </p:spPr>
      </p:pic>
      <p:sp>
        <p:nvSpPr>
          <p:cNvPr id="8" name="テキスト ボックス 7"/>
          <p:cNvSpPr txBox="1"/>
          <p:nvPr/>
        </p:nvSpPr>
        <p:spPr>
          <a:xfrm>
            <a:off x="17857" y="6024654"/>
            <a:ext cx="9144000" cy="461665"/>
          </a:xfrm>
          <a:prstGeom prst="rect">
            <a:avLst/>
          </a:prstGeom>
          <a:noFill/>
        </p:spPr>
        <p:txBody>
          <a:bodyPr wrap="square" rtlCol="0">
            <a:spAutoFit/>
          </a:bodyPr>
          <a:lstStyle/>
          <a:p>
            <a:pPr algn="ctr"/>
            <a:r>
              <a:rPr kumimoji="1" lang="ja-JP" altLang="en-US" sz="2400" dirty="0">
                <a:solidFill>
                  <a:srgbClr val="C0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何が起きるか分からない！何が起きても不思議でない！</a:t>
            </a:r>
          </a:p>
        </p:txBody>
      </p:sp>
      <p:sp>
        <p:nvSpPr>
          <p:cNvPr id="9" name="テキスト ボックス 8"/>
          <p:cNvSpPr txBox="1"/>
          <p:nvPr/>
        </p:nvSpPr>
        <p:spPr>
          <a:xfrm>
            <a:off x="0" y="1350381"/>
            <a:ext cx="9144000" cy="584775"/>
          </a:xfrm>
          <a:prstGeom prst="rect">
            <a:avLst/>
          </a:prstGeom>
          <a:noFill/>
        </p:spPr>
        <p:txBody>
          <a:bodyPr wrap="square" rtlCol="0">
            <a:spAutoFit/>
          </a:bodyPr>
          <a:lstStyle/>
          <a:p>
            <a:pPr algn="ctr"/>
            <a:r>
              <a:rPr kumimoji="1" lang="ja-JP" altLang="en-US" sz="3200" u="sng" dirty="0">
                <a:solidFill>
                  <a:srgbClr val="FF66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依存する前に、急性中毒に陥る！</a:t>
            </a:r>
          </a:p>
        </p:txBody>
      </p:sp>
      <p:sp>
        <p:nvSpPr>
          <p:cNvPr id="13" name="タイトル 1"/>
          <p:cNvSpPr txBox="1">
            <a:spLocks/>
          </p:cNvSpPr>
          <p:nvPr/>
        </p:nvSpPr>
        <p:spPr bwMode="auto">
          <a:xfrm>
            <a:off x="0" y="3571"/>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危険ドラッグは「</a:t>
            </a:r>
            <a:r>
              <a:rPr lang="ja-JP" altLang="en-US" sz="48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毒物！</a:t>
            </a:r>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a:t>
            </a:r>
            <a:endParaRPr lang="en-US" altLang="ja-JP"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grpSp>
        <p:nvGrpSpPr>
          <p:cNvPr id="3" name="グループ化 2"/>
          <p:cNvGrpSpPr/>
          <p:nvPr/>
        </p:nvGrpSpPr>
        <p:grpSpPr>
          <a:xfrm>
            <a:off x="5436096" y="2259469"/>
            <a:ext cx="3071431" cy="3529300"/>
            <a:chOff x="5340263" y="2064760"/>
            <a:chExt cx="3071431" cy="3529300"/>
          </a:xfrm>
        </p:grpSpPr>
        <p:sp>
          <p:nvSpPr>
            <p:cNvPr id="25" name="右矢印吹き出し 24"/>
            <p:cNvSpPr/>
            <p:nvPr/>
          </p:nvSpPr>
          <p:spPr>
            <a:xfrm rot="5400000">
              <a:off x="6406061" y="2978829"/>
              <a:ext cx="900000" cy="3017079"/>
            </a:xfrm>
            <a:prstGeom prst="rightArrowCallout">
              <a:avLst>
                <a:gd name="adj1" fmla="val 132355"/>
                <a:gd name="adj2" fmla="val 120086"/>
                <a:gd name="adj3" fmla="val 15685"/>
                <a:gd name="adj4" fmla="val 75881"/>
              </a:avLst>
            </a:prstGeom>
            <a:solidFill>
              <a:srgbClr val="FF6600"/>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p:cNvGrpSpPr/>
            <p:nvPr/>
          </p:nvGrpSpPr>
          <p:grpSpPr>
            <a:xfrm>
              <a:off x="5340263" y="2064760"/>
              <a:ext cx="3071431" cy="3529300"/>
              <a:chOff x="5340263" y="2064760"/>
              <a:chExt cx="3071431" cy="3529300"/>
            </a:xfrm>
          </p:grpSpPr>
          <p:sp>
            <p:nvSpPr>
              <p:cNvPr id="15" name="右矢印吹き出し 14"/>
              <p:cNvSpPr/>
              <p:nvPr/>
            </p:nvSpPr>
            <p:spPr>
              <a:xfrm rot="5400000">
                <a:off x="6406205" y="1006364"/>
                <a:ext cx="900000" cy="3016791"/>
              </a:xfrm>
              <a:prstGeom prst="rightArrowCallout">
                <a:avLst>
                  <a:gd name="adj1" fmla="val 132355"/>
                  <a:gd name="adj2" fmla="val 120086"/>
                  <a:gd name="adj3" fmla="val 12710"/>
                  <a:gd name="adj4" fmla="val 80314"/>
                </a:avLst>
              </a:prstGeom>
              <a:solidFill>
                <a:srgbClr val="92D050"/>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6" name="テキスト ボックス 15"/>
              <p:cNvSpPr txBox="1"/>
              <p:nvPr/>
            </p:nvSpPr>
            <p:spPr>
              <a:xfrm>
                <a:off x="5347521" y="2085664"/>
                <a:ext cx="3017079" cy="461665"/>
              </a:xfrm>
              <a:prstGeom prst="rect">
                <a:avLst/>
              </a:prstGeom>
              <a:noFill/>
            </p:spPr>
            <p:txBody>
              <a:bodyPr wrap="square" rtlCol="0">
                <a:spAutoFit/>
              </a:bodyPr>
              <a:lstStyle/>
              <a:p>
                <a:pPr algn="ctr"/>
                <a:r>
                  <a:rPr kumimoji="1" lang="ja-JP" altLang="en-US" sz="24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陶酔・多幸感</a:t>
                </a:r>
              </a:p>
            </p:txBody>
          </p:sp>
          <p:sp>
            <p:nvSpPr>
              <p:cNvPr id="17" name="右矢印吹き出し 16"/>
              <p:cNvSpPr/>
              <p:nvPr/>
            </p:nvSpPr>
            <p:spPr>
              <a:xfrm rot="5400000">
                <a:off x="6406061" y="1993353"/>
                <a:ext cx="900000" cy="3017079"/>
              </a:xfrm>
              <a:prstGeom prst="rightArrowCallout">
                <a:avLst>
                  <a:gd name="adj1" fmla="val 132355"/>
                  <a:gd name="adj2" fmla="val 120086"/>
                  <a:gd name="adj3" fmla="val 15685"/>
                  <a:gd name="adj4" fmla="val 75881"/>
                </a:avLst>
              </a:prstGeom>
              <a:solidFill>
                <a:srgbClr val="FFC000"/>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5347521" y="3064861"/>
                <a:ext cx="3017080" cy="461665"/>
              </a:xfrm>
              <a:prstGeom prst="rect">
                <a:avLst/>
              </a:prstGeom>
              <a:noFill/>
            </p:spPr>
            <p:txBody>
              <a:bodyPr wrap="square" rtlCol="0">
                <a:spAutoFit/>
              </a:bodyPr>
              <a:lstStyle/>
              <a:p>
                <a:r>
                  <a:rPr kumimoji="1" lang="ja-JP" altLang="en-US" sz="24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異常行動・精神錯乱</a:t>
                </a:r>
              </a:p>
            </p:txBody>
          </p:sp>
          <p:grpSp>
            <p:nvGrpSpPr>
              <p:cNvPr id="19" name="グループ化 18"/>
              <p:cNvGrpSpPr/>
              <p:nvPr/>
            </p:nvGrpSpPr>
            <p:grpSpPr>
              <a:xfrm>
                <a:off x="5340263" y="4073221"/>
                <a:ext cx="3050262" cy="1520839"/>
                <a:chOff x="6076908" y="4869528"/>
                <a:chExt cx="3050262" cy="1520839"/>
              </a:xfrm>
              <a:effectLst>
                <a:outerShdw blurRad="63500" sx="102000" sy="102000" algn="ctr" rotWithShape="0">
                  <a:prstClr val="black">
                    <a:alpha val="40000"/>
                  </a:prstClr>
                </a:outerShdw>
              </a:effectLst>
            </p:grpSpPr>
            <p:sp>
              <p:nvSpPr>
                <p:cNvPr id="23" name="正方形/長方形 22"/>
                <p:cNvSpPr/>
                <p:nvPr/>
              </p:nvSpPr>
              <p:spPr>
                <a:xfrm>
                  <a:off x="6110094" y="5794750"/>
                  <a:ext cx="3017076" cy="59561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076908" y="4869528"/>
                  <a:ext cx="3024335" cy="461665"/>
                </a:xfrm>
                <a:prstGeom prst="rect">
                  <a:avLst/>
                </a:prstGeom>
                <a:noFill/>
              </p:spPr>
              <p:txBody>
                <a:bodyPr wrap="square" rtlCol="0">
                  <a:spAutoFit/>
                </a:bodyPr>
                <a:lstStyle/>
                <a:p>
                  <a:r>
                    <a:rPr kumimoji="1" lang="ja-JP" altLang="en-US" sz="24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意識障害・</a:t>
                  </a:r>
                  <a:r>
                    <a:rPr kumimoji="1" lang="ja-JP" altLang="en-US" sz="2000" b="1" kern="0" spc="-400"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カタレプシー</a:t>
                  </a:r>
                </a:p>
              </p:txBody>
            </p:sp>
          </p:grpSp>
          <p:sp>
            <p:nvSpPr>
              <p:cNvPr id="20" name="正方形/長方形 19"/>
              <p:cNvSpPr/>
              <p:nvPr/>
            </p:nvSpPr>
            <p:spPr>
              <a:xfrm>
                <a:off x="5387360" y="4436678"/>
                <a:ext cx="3024334" cy="276999"/>
              </a:xfrm>
              <a:prstGeom prst="rect">
                <a:avLst/>
              </a:prstGeom>
            </p:spPr>
            <p:txBody>
              <a:bodyPr wrap="square">
                <a:spAutoFit/>
              </a:bodyPr>
              <a:lstStyle/>
              <a:p>
                <a:pPr algn="ctr"/>
                <a:r>
                  <a:rPr lang="ja-JP" altLang="en-US" sz="1200" dirty="0">
                    <a:latin typeface="ＤＦＰ中太丸ゴシック体" panose="020F0700010101010101" pitchFamily="50" charset="-128"/>
                    <a:ea typeface="ＤＦＰ中太丸ゴシック体" panose="020F0700010101010101" pitchFamily="50" charset="-128"/>
                  </a:rPr>
                  <a:t>＜程度が大きい場合＞</a:t>
                </a:r>
                <a:r>
                  <a:rPr lang="ja-JP" altLang="ja-JP" sz="1200" dirty="0">
                    <a:latin typeface="ＤＦＰ中太丸ゴシック体" panose="020F0700010101010101" pitchFamily="50" charset="-128"/>
                    <a:ea typeface="ＤＦＰ中太丸ゴシック体" panose="020F0700010101010101" pitchFamily="50" charset="-128"/>
                  </a:rPr>
                  <a:t> </a:t>
                </a:r>
                <a:endParaRPr lang="ja-JP" altLang="en-US" sz="1200" dirty="0">
                  <a:latin typeface="ＤＦＰ中太丸ゴシック体" panose="020F0700010101010101" pitchFamily="50" charset="-128"/>
                  <a:ea typeface="ＤＦＰ中太丸ゴシック体" panose="020F0700010101010101" pitchFamily="50" charset="-128"/>
                </a:endParaRPr>
              </a:p>
            </p:txBody>
          </p:sp>
          <p:sp>
            <p:nvSpPr>
              <p:cNvPr id="21" name="正方形/長方形 20"/>
              <p:cNvSpPr/>
              <p:nvPr/>
            </p:nvSpPr>
            <p:spPr>
              <a:xfrm>
                <a:off x="5347522" y="3438046"/>
                <a:ext cx="3017076" cy="276999"/>
              </a:xfrm>
              <a:prstGeom prst="rect">
                <a:avLst/>
              </a:prstGeom>
            </p:spPr>
            <p:txBody>
              <a:bodyPr wrap="square">
                <a:spAutoFit/>
              </a:bodyPr>
              <a:lstStyle/>
              <a:p>
                <a:pPr algn="ctr"/>
                <a:r>
                  <a:rPr lang="ja-JP" altLang="en-US" sz="1200" b="1" dirty="0">
                    <a:latin typeface="ＤＦＰ中太丸ゴシック体" panose="020F0700010101010101" pitchFamily="50" charset="-128"/>
                    <a:ea typeface="ＤＦＰ中太丸ゴシック体" panose="020F0700010101010101" pitchFamily="50" charset="-128"/>
                  </a:rPr>
                  <a:t>＜程度が中等度＞</a:t>
                </a:r>
              </a:p>
            </p:txBody>
          </p:sp>
          <p:sp>
            <p:nvSpPr>
              <p:cNvPr id="22" name="正方形/長方形 21"/>
              <p:cNvSpPr/>
              <p:nvPr/>
            </p:nvSpPr>
            <p:spPr>
              <a:xfrm>
                <a:off x="5347521" y="2467288"/>
                <a:ext cx="3017077" cy="276999"/>
              </a:xfrm>
              <a:prstGeom prst="rect">
                <a:avLst/>
              </a:prstGeom>
            </p:spPr>
            <p:txBody>
              <a:bodyPr wrap="square">
                <a:spAutoFit/>
              </a:bodyPr>
              <a:lstStyle/>
              <a:p>
                <a:pPr algn="ctr"/>
                <a:r>
                  <a:rPr lang="ja-JP" altLang="en-US" sz="1200" b="1" dirty="0">
                    <a:latin typeface="ＤＦＰ中太丸ゴシック体" panose="020F0700010101010101" pitchFamily="50" charset="-128"/>
                    <a:ea typeface="ＤＦＰ中太丸ゴシック体" panose="020F0700010101010101" pitchFamily="50" charset="-128"/>
                  </a:rPr>
                  <a:t>＜程度が少ない場合＞</a:t>
                </a:r>
                <a:r>
                  <a:rPr lang="ja-JP" altLang="ja-JP" sz="1200" b="1" dirty="0">
                    <a:latin typeface="ＤＦＰ中太丸ゴシック体" panose="020F0700010101010101" pitchFamily="50" charset="-128"/>
                    <a:ea typeface="ＤＦＰ中太丸ゴシック体" panose="020F0700010101010101" pitchFamily="50" charset="-128"/>
                  </a:rPr>
                  <a:t> </a:t>
                </a:r>
                <a:endParaRPr lang="ja-JP" altLang="en-US" sz="1200" b="1" dirty="0">
                  <a:latin typeface="ＤＦＰ中太丸ゴシック体" panose="020F0700010101010101" pitchFamily="50" charset="-128"/>
                  <a:ea typeface="ＤＦＰ中太丸ゴシック体" panose="020F0700010101010101" pitchFamily="50" charset="-128"/>
                </a:endParaRPr>
              </a:p>
            </p:txBody>
          </p:sp>
          <p:sp>
            <p:nvSpPr>
              <p:cNvPr id="26" name="テキスト ボックス 25"/>
              <p:cNvSpPr txBox="1"/>
              <p:nvPr/>
            </p:nvSpPr>
            <p:spPr>
              <a:xfrm>
                <a:off x="5366190" y="5030140"/>
                <a:ext cx="3024335" cy="461665"/>
              </a:xfrm>
              <a:prstGeom prst="rect">
                <a:avLst/>
              </a:prstGeom>
              <a:noFill/>
            </p:spPr>
            <p:txBody>
              <a:bodyPr wrap="square" rtlCol="0">
                <a:spAutoFit/>
              </a:bodyPr>
              <a:lstStyle/>
              <a:p>
                <a:pPr algn="ctr"/>
                <a:r>
                  <a:rPr kumimoji="1" lang="ja-JP" altLang="en-US" sz="24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死　亡</a:t>
                </a:r>
              </a:p>
            </p:txBody>
          </p:sp>
        </p:grpSp>
      </p:grpSp>
    </p:spTree>
    <p:extLst>
      <p:ext uri="{BB962C8B-B14F-4D97-AF65-F5344CB8AC3E}">
        <p14:creationId xmlns:p14="http://schemas.microsoft.com/office/powerpoint/2010/main" val="268337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23728" y="1338658"/>
            <a:ext cx="5488295" cy="3769463"/>
          </a:xfrm>
          <a:prstGeom prst="rect">
            <a:avLst/>
          </a:prstGeom>
          <a:solidFill>
            <a:schemeClr val="bg1"/>
          </a:solidFill>
          <a:ln>
            <a:solidFill>
              <a:srgbClr val="0070C0"/>
            </a:solidFill>
          </a:ln>
        </p:spPr>
      </p:pic>
      <p:sp>
        <p:nvSpPr>
          <p:cNvPr id="3" name="テキスト ボックス 2"/>
          <p:cNvSpPr txBox="1"/>
          <p:nvPr/>
        </p:nvSpPr>
        <p:spPr>
          <a:xfrm>
            <a:off x="684000" y="5184000"/>
            <a:ext cx="7848872" cy="1569660"/>
          </a:xfrm>
          <a:prstGeom prst="rect">
            <a:avLst/>
          </a:prstGeom>
          <a:solidFill>
            <a:srgbClr val="FFFFCC"/>
          </a:solidFill>
          <a:ln w="12700">
            <a:solidFill>
              <a:srgbClr val="0070C0"/>
            </a:solidFill>
          </a:ln>
          <a:effectLst>
            <a:outerShdw blurRad="50800" dist="38100" dir="5400000" algn="t" rotWithShape="0">
              <a:schemeClr val="tx1">
                <a:lumMod val="50000"/>
                <a:lumOff val="50000"/>
                <a:alpha val="40000"/>
              </a:schemeClr>
            </a:outerShdw>
          </a:effectLst>
        </p:spPr>
        <p:txBody>
          <a:bodyPr wrap="square" rtlCol="0">
            <a:spAutoFit/>
          </a:bodyPr>
          <a:lstStyle/>
          <a:p>
            <a:r>
              <a:rPr kumimoji="1" lang="ja-JP" altLang="en-US" sz="24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規制薬物の化学構造式の一部を変更することにより法の規制を逃れたり、指定薬物に指定されてもその所持・使用・購入・譲り受けを規制する法律がなかったことから平成</a:t>
            </a:r>
            <a:r>
              <a:rPr kumimoji="1" lang="en-US" altLang="ja-JP" sz="24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24</a:t>
            </a:r>
            <a:r>
              <a:rPr kumimoji="1" lang="ja-JP" altLang="en-US" sz="24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年頃から非常に増えてしまった経緯がある。</a:t>
            </a:r>
          </a:p>
        </p:txBody>
      </p:sp>
      <p:sp>
        <p:nvSpPr>
          <p:cNvPr id="6" name="テキスト ボックス 5"/>
          <p:cNvSpPr txBox="1"/>
          <p:nvPr/>
        </p:nvSpPr>
        <p:spPr>
          <a:xfrm>
            <a:off x="3571732" y="4849117"/>
            <a:ext cx="3024336" cy="276999"/>
          </a:xfrm>
          <a:prstGeom prst="rect">
            <a:avLst/>
          </a:prstGeom>
          <a:noFill/>
        </p:spPr>
        <p:txBody>
          <a:bodyPr wrap="square" rtlCol="0">
            <a:spAutoFit/>
          </a:bodyPr>
          <a:lstStyle/>
          <a:p>
            <a:pPr algn="ctr" fontAlgn="base">
              <a:spcBef>
                <a:spcPct val="50000"/>
              </a:spcBef>
              <a:spcAft>
                <a:spcPct val="0"/>
              </a:spcAft>
            </a:pPr>
            <a:r>
              <a:rPr lang="ja-JP" altLang="en-US" sz="1200" dirty="0">
                <a:solidFill>
                  <a:schemeClr val="tx1">
                    <a:lumMod val="95000"/>
                    <a:lumOff val="5000"/>
                  </a:schemeClr>
                </a:solidFill>
                <a:latin typeface="ＤＦＰ中太丸ゴシック体" panose="020F0700010101010101" pitchFamily="50" charset="-128"/>
                <a:ea typeface="ＤＦＰ中太丸ゴシック体" panose="020F0700010101010101" pitchFamily="50" charset="-128"/>
              </a:rPr>
              <a:t>（警察庁の資料より）</a:t>
            </a:r>
            <a:endParaRPr lang="en-US" altLang="ja-JP" sz="1200" dirty="0">
              <a:solidFill>
                <a:schemeClr val="tx1">
                  <a:lumMod val="95000"/>
                  <a:lumOff val="5000"/>
                </a:schemeClr>
              </a:solidFill>
              <a:latin typeface="ＤＦＰ中太丸ゴシック体" panose="020F0700010101010101" pitchFamily="50" charset="-128"/>
              <a:ea typeface="ＤＦＰ中太丸ゴシック体" panose="020F0700010101010101" pitchFamily="50" charset="-128"/>
            </a:endParaRPr>
          </a:p>
        </p:txBody>
      </p:sp>
      <p:sp>
        <p:nvSpPr>
          <p:cNvPr id="7" name="テキスト ボックス 6"/>
          <p:cNvSpPr txBox="1"/>
          <p:nvPr/>
        </p:nvSpPr>
        <p:spPr>
          <a:xfrm>
            <a:off x="757001" y="2392319"/>
            <a:ext cx="3384376" cy="1323439"/>
          </a:xfrm>
          <a:prstGeom prst="rect">
            <a:avLst/>
          </a:prstGeom>
          <a:solidFill>
            <a:srgbClr val="FFFFCC"/>
          </a:solidFill>
          <a:ln w="12700">
            <a:solidFill>
              <a:schemeClr val="tx1">
                <a:lumMod val="65000"/>
                <a:lumOff val="35000"/>
              </a:schemeClr>
            </a:solidFill>
          </a:ln>
          <a:effectLst/>
        </p:spPr>
        <p:txBody>
          <a:bodyPr wrap="square" rtlCol="0">
            <a:spAutoFit/>
          </a:bodyPr>
          <a:lstStyle/>
          <a:p>
            <a:pPr fontAlgn="base">
              <a:spcBef>
                <a:spcPct val="50000"/>
              </a:spcBef>
              <a:spcAft>
                <a:spcPct val="0"/>
              </a:spcAft>
            </a:pPr>
            <a:r>
              <a:rPr lang="ja-JP" altLang="en-US"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平均年齢　</a:t>
            </a:r>
            <a:r>
              <a:rPr lang="en-US" altLang="ja-JP"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34.0</a:t>
            </a:r>
            <a:r>
              <a:rPr lang="ja-JP" altLang="en-US"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才</a:t>
            </a:r>
            <a:br>
              <a:rPr lang="en-US" altLang="ja-JP"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br>
            <a:r>
              <a:rPr lang="ja-JP" altLang="en-US"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男女別　　男性が</a:t>
            </a:r>
            <a:r>
              <a:rPr lang="en-US" altLang="ja-JP"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95.7</a:t>
            </a:r>
            <a:r>
              <a:rPr lang="ja-JP" altLang="en-US"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a:t>
            </a:r>
            <a:br>
              <a:rPr lang="en-US" altLang="ja-JP"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br>
            <a:r>
              <a:rPr lang="ja-JP" altLang="en-US"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薬物経験　</a:t>
            </a:r>
            <a:r>
              <a:rPr lang="en-US" altLang="ja-JP"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80</a:t>
            </a:r>
            <a:r>
              <a:rPr lang="ja-JP" altLang="en-US"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％が初犯</a:t>
            </a:r>
            <a:br>
              <a:rPr lang="en-US" altLang="ja-JP"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br>
            <a:r>
              <a:rPr lang="ja-JP" altLang="en-US"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入手先　　街頭店舗が約</a:t>
            </a:r>
            <a:r>
              <a:rPr lang="en-US" altLang="ja-JP"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60</a:t>
            </a:r>
            <a:r>
              <a:rPr lang="ja-JP" altLang="en-US"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a:t>
            </a:r>
            <a:br>
              <a:rPr lang="en-US" altLang="ja-JP"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br>
            <a:r>
              <a:rPr lang="ja-JP" altLang="en-US"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インターネット約</a:t>
            </a:r>
            <a:r>
              <a:rPr lang="en-US" altLang="ja-JP"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20</a:t>
            </a:r>
            <a:r>
              <a:rPr lang="ja-JP" altLang="en-US"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a:t>
            </a:r>
            <a:endParaRPr lang="en-US" altLang="ja-JP" sz="16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8" name="タイトル 1"/>
          <p:cNvSpPr txBox="1">
            <a:spLocks/>
          </p:cNvSpPr>
          <p:nvPr/>
        </p:nvSpPr>
        <p:spPr bwMode="auto">
          <a:xfrm>
            <a:off x="-17857" y="0"/>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危険ドラッグの検挙数の状況</a:t>
            </a:r>
            <a:endParaRPr lang="en-US" altLang="ja-JP"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spTree>
    <p:extLst>
      <p:ext uri="{BB962C8B-B14F-4D97-AF65-F5344CB8AC3E}">
        <p14:creationId xmlns:p14="http://schemas.microsoft.com/office/powerpoint/2010/main" val="3523504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1" y="308418"/>
            <a:ext cx="8229600" cy="1055077"/>
          </a:xfrm>
        </p:spPr>
        <p:txBody>
          <a:bodyPr/>
          <a:lstStyle/>
          <a:p>
            <a:r>
              <a:rPr kumimoji="1" lang="ja-JP" altLang="en-US" sz="4000" u="sng"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薬事法の名称変更</a:t>
            </a:r>
          </a:p>
        </p:txBody>
      </p:sp>
      <p:sp>
        <p:nvSpPr>
          <p:cNvPr id="5" name="テキスト ボックス 4"/>
          <p:cNvSpPr txBox="1"/>
          <p:nvPr/>
        </p:nvSpPr>
        <p:spPr>
          <a:xfrm>
            <a:off x="1392898" y="4103445"/>
            <a:ext cx="6358184" cy="461665"/>
          </a:xfrm>
          <a:prstGeom prst="rect">
            <a:avLst/>
          </a:prstGeom>
          <a:noFill/>
        </p:spPr>
        <p:txBody>
          <a:bodyPr wrap="square" rtlCol="0">
            <a:spAutoFit/>
          </a:bodyPr>
          <a:lstStyle/>
          <a:p>
            <a:pPr algn="ctr" fontAlgn="base">
              <a:spcBef>
                <a:spcPct val="50000"/>
              </a:spcBef>
              <a:spcAft>
                <a:spcPct val="0"/>
              </a:spcAft>
            </a:pPr>
            <a:r>
              <a:rPr lang="en-US" altLang="ja-JP" sz="24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itchFamily="50" charset="-128"/>
              </a:rPr>
              <a:t>H26</a:t>
            </a:r>
            <a:r>
              <a:rPr lang="ja-JP" altLang="en-US" sz="24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itchFamily="50" charset="-128"/>
              </a:rPr>
              <a:t>年１２月１７日一部改正、施行</a:t>
            </a:r>
            <a:endParaRPr lang="en-US" altLang="ja-JP" sz="24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itchFamily="50" charset="-128"/>
            </a:endParaRPr>
          </a:p>
        </p:txBody>
      </p:sp>
      <p:sp>
        <p:nvSpPr>
          <p:cNvPr id="6" name="ストライプ矢印 5"/>
          <p:cNvSpPr/>
          <p:nvPr/>
        </p:nvSpPr>
        <p:spPr bwMode="auto">
          <a:xfrm rot="5400000">
            <a:off x="4265991" y="286066"/>
            <a:ext cx="612000" cy="2584520"/>
          </a:xfrm>
          <a:prstGeom prst="stripedRightArrow">
            <a:avLst/>
          </a:prstGeom>
          <a:solidFill>
            <a:srgbClr val="006666"/>
          </a:solidFill>
          <a:ln w="9525" cap="flat" cmpd="sng" algn="ctr">
            <a:noFill/>
            <a:prstDash val="solid"/>
            <a:round/>
            <a:headEnd type="none" w="med" len="med"/>
            <a:tailEnd type="none" w="med" len="med"/>
          </a:ln>
          <a:effectLst/>
        </p:spPr>
        <p:txBody>
          <a:bodyPr vert="eaVert"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ＤＦＰ太丸ゴシック体" pitchFamily="50" charset="-128"/>
            </a:endParaRPr>
          </a:p>
        </p:txBody>
      </p:sp>
      <p:sp>
        <p:nvSpPr>
          <p:cNvPr id="8" name="正方形/長方形 7"/>
          <p:cNvSpPr/>
          <p:nvPr/>
        </p:nvSpPr>
        <p:spPr>
          <a:xfrm>
            <a:off x="857858" y="5335828"/>
            <a:ext cx="7428264" cy="1200329"/>
          </a:xfrm>
          <a:prstGeom prst="rect">
            <a:avLst/>
          </a:prstGeom>
          <a:solidFill>
            <a:schemeClr val="bg1"/>
          </a:solidFill>
          <a:ln w="12700">
            <a:solidFill>
              <a:srgbClr val="0070C0"/>
            </a:solidFill>
          </a:ln>
          <a:effectLst>
            <a:outerShdw blurRad="50800" dist="38100" dir="5400000" algn="t" rotWithShape="0">
              <a:prstClr val="black">
                <a:alpha val="40000"/>
              </a:prstClr>
            </a:outerShdw>
          </a:effectLst>
        </p:spPr>
        <p:txBody>
          <a:bodyPr wrap="square">
            <a:spAutoFit/>
          </a:bodyPr>
          <a:lstStyle/>
          <a:p>
            <a:r>
              <a:rPr lang="ja-JP" altLang="en-US" sz="2400" dirty="0">
                <a:solidFill>
                  <a:srgbClr val="C00000"/>
                </a:solidFill>
                <a:latin typeface="ＤＦＰ中太丸ゴシック体" panose="020F0700010101010101" pitchFamily="50" charset="-128"/>
                <a:ea typeface="ＤＦＰ中太丸ゴシック体" panose="020F0700010101010101" pitchFamily="50" charset="-128"/>
              </a:rPr>
              <a:t>指定薬物に加えて、「指定薬物と同等以上に有害な疑い（指定薬物と同等以上に精神毒性を有する蓋然性が高い物）」がある薬物も規制の対象とした。</a:t>
            </a:r>
          </a:p>
        </p:txBody>
      </p:sp>
      <p:sp>
        <p:nvSpPr>
          <p:cNvPr id="9" name="正方形/長方形 8"/>
          <p:cNvSpPr/>
          <p:nvPr/>
        </p:nvSpPr>
        <p:spPr>
          <a:xfrm>
            <a:off x="971600" y="3550674"/>
            <a:ext cx="7840608" cy="584775"/>
          </a:xfrm>
          <a:prstGeom prst="rect">
            <a:avLst/>
          </a:prstGeom>
        </p:spPr>
        <p:txBody>
          <a:bodyPr wrap="none">
            <a:spAutoFit/>
          </a:bodyPr>
          <a:lstStyle/>
          <a:p>
            <a:r>
              <a:rPr lang="ja-JP" altLang="en-US" sz="3200" b="1"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法規制の強化！乱用者にも規制拡大 ◇</a:t>
            </a:r>
          </a:p>
        </p:txBody>
      </p:sp>
      <p:sp>
        <p:nvSpPr>
          <p:cNvPr id="10" name="ストライプ矢印 9"/>
          <p:cNvSpPr/>
          <p:nvPr/>
        </p:nvSpPr>
        <p:spPr bwMode="auto">
          <a:xfrm rot="5400000">
            <a:off x="4265991" y="3658209"/>
            <a:ext cx="612000" cy="2584520"/>
          </a:xfrm>
          <a:prstGeom prst="stripedRightArrow">
            <a:avLst/>
          </a:prstGeom>
          <a:solidFill>
            <a:srgbClr val="006666"/>
          </a:solidFill>
          <a:ln w="9525" cap="flat" cmpd="sng" algn="ctr">
            <a:noFill/>
            <a:prstDash val="solid"/>
            <a:round/>
            <a:headEnd type="none" w="med" len="med"/>
            <a:tailEnd type="none" w="med" len="med"/>
          </a:ln>
          <a:effectLst/>
        </p:spPr>
        <p:txBody>
          <a:bodyPr vert="eaVert"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ＤＦＰ太丸ゴシック体" pitchFamily="50" charset="-128"/>
            </a:endParaRPr>
          </a:p>
        </p:txBody>
      </p:sp>
      <p:sp>
        <p:nvSpPr>
          <p:cNvPr id="4" name="テキスト ボックス 3"/>
          <p:cNvSpPr txBox="1"/>
          <p:nvPr/>
        </p:nvSpPr>
        <p:spPr>
          <a:xfrm>
            <a:off x="1931581" y="2833503"/>
            <a:ext cx="5376723" cy="461665"/>
          </a:xfrm>
          <a:prstGeom prst="rect">
            <a:avLst/>
          </a:prstGeom>
          <a:noFill/>
        </p:spPr>
        <p:txBody>
          <a:bodyPr wrap="square" rtlCol="0">
            <a:spAutoFit/>
          </a:bodyPr>
          <a:lstStyle/>
          <a:p>
            <a:pPr algn="ctr" fontAlgn="base">
              <a:spcBef>
                <a:spcPct val="50000"/>
              </a:spcBef>
              <a:spcAft>
                <a:spcPct val="0"/>
              </a:spcAft>
            </a:pPr>
            <a:r>
              <a:rPr lang="ja-JP" altLang="en-US" sz="2400" dirty="0">
                <a:solidFill>
                  <a:srgbClr val="006666"/>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itchFamily="50" charset="-128"/>
              </a:rPr>
              <a:t>（</a:t>
            </a:r>
            <a:r>
              <a:rPr lang="en-US" altLang="ja-JP" sz="2400" dirty="0">
                <a:solidFill>
                  <a:srgbClr val="006666"/>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itchFamily="50" charset="-128"/>
              </a:rPr>
              <a:t>H26</a:t>
            </a:r>
            <a:r>
              <a:rPr lang="ja-JP" altLang="en-US" sz="2400" dirty="0">
                <a:solidFill>
                  <a:srgbClr val="006666"/>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itchFamily="50" charset="-128"/>
              </a:rPr>
              <a:t>年１１月２５日施行）</a:t>
            </a:r>
            <a:endParaRPr lang="en-US" altLang="ja-JP" sz="2400" dirty="0">
              <a:solidFill>
                <a:srgbClr val="006666"/>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itchFamily="50" charset="-128"/>
            </a:endParaRPr>
          </a:p>
        </p:txBody>
      </p:sp>
      <p:sp>
        <p:nvSpPr>
          <p:cNvPr id="11" name="タイトル 1"/>
          <p:cNvSpPr txBox="1">
            <a:spLocks/>
          </p:cNvSpPr>
          <p:nvPr/>
        </p:nvSpPr>
        <p:spPr bwMode="auto">
          <a:xfrm>
            <a:off x="-17857" y="1641781"/>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FF660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医薬品医療機器等法</a:t>
            </a:r>
            <a:endParaRPr lang="en-US" altLang="ja-JP" sz="4800" dirty="0">
              <a:solidFill>
                <a:srgbClr val="FF660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spTree>
    <p:extLst>
      <p:ext uri="{BB962C8B-B14F-4D97-AF65-F5344CB8AC3E}">
        <p14:creationId xmlns:p14="http://schemas.microsoft.com/office/powerpoint/2010/main" val="88568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3528" y="1628800"/>
            <a:ext cx="8419686" cy="4903493"/>
          </a:xfrm>
          <a:prstGeom prst="rect">
            <a:avLst/>
          </a:prstGeom>
        </p:spPr>
      </p:pic>
      <p:sp>
        <p:nvSpPr>
          <p:cNvPr id="6" name="ストライプ矢印 5"/>
          <p:cNvSpPr/>
          <p:nvPr/>
        </p:nvSpPr>
        <p:spPr bwMode="auto">
          <a:xfrm rot="10800000">
            <a:off x="7092280" y="3284984"/>
            <a:ext cx="540000" cy="612000"/>
          </a:xfrm>
          <a:prstGeom prst="stripedRightArrow">
            <a:avLst/>
          </a:prstGeom>
          <a:solidFill>
            <a:srgbClr val="FF6600"/>
          </a:solidFill>
          <a:ln w="9525" cap="flat" cmpd="sng" algn="ctr">
            <a:solidFill>
              <a:srgbClr val="003366"/>
            </a:solidFill>
            <a:prstDash val="solid"/>
            <a:round/>
            <a:headEnd type="none" w="med" len="med"/>
            <a:tailEnd type="none" w="med" len="med"/>
          </a:ln>
          <a:effectLst/>
        </p:spPr>
        <p:txBody>
          <a:bodyPr vert="eaVert"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ＤＦＰ太丸ゴシック体" pitchFamily="50" charset="-128"/>
            </a:endParaRPr>
          </a:p>
        </p:txBody>
      </p:sp>
      <p:sp>
        <p:nvSpPr>
          <p:cNvPr id="7" name="タイトル 1"/>
          <p:cNvSpPr txBox="1">
            <a:spLocks/>
          </p:cNvSpPr>
          <p:nvPr/>
        </p:nvSpPr>
        <p:spPr bwMode="auto">
          <a:xfrm>
            <a:off x="0" y="0"/>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危険ドラッグへの規制</a:t>
            </a:r>
            <a:endParaRPr lang="en-US" altLang="ja-JP"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spTree>
    <p:extLst>
      <p:ext uri="{BB962C8B-B14F-4D97-AF65-F5344CB8AC3E}">
        <p14:creationId xmlns:p14="http://schemas.microsoft.com/office/powerpoint/2010/main" val="144750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右矢印吹き出し 24"/>
          <p:cNvSpPr/>
          <p:nvPr/>
        </p:nvSpPr>
        <p:spPr>
          <a:xfrm rot="5400000">
            <a:off x="5448951" y="2455822"/>
            <a:ext cx="2452025" cy="4189183"/>
          </a:xfrm>
          <a:prstGeom prst="rightArrowCallout">
            <a:avLst>
              <a:gd name="adj1" fmla="val 115836"/>
              <a:gd name="adj2" fmla="val 82237"/>
              <a:gd name="adj3" fmla="val 15860"/>
              <a:gd name="adj4" fmla="val 75881"/>
            </a:avLst>
          </a:prstGeom>
          <a:solidFill>
            <a:srgbClr val="FFFF00"/>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p:cNvSpPr txBox="1">
            <a:spLocks/>
          </p:cNvSpPr>
          <p:nvPr/>
        </p:nvSpPr>
        <p:spPr bwMode="auto">
          <a:xfrm>
            <a:off x="-27120" y="16362"/>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今回の改正により</a:t>
            </a:r>
            <a:endParaRPr lang="en-US" altLang="ja-JP"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grpSp>
        <p:nvGrpSpPr>
          <p:cNvPr id="8" name="グループ化 7"/>
          <p:cNvGrpSpPr/>
          <p:nvPr/>
        </p:nvGrpSpPr>
        <p:grpSpPr>
          <a:xfrm>
            <a:off x="395535" y="1979349"/>
            <a:ext cx="8079628" cy="4193205"/>
            <a:chOff x="5099805" y="2064760"/>
            <a:chExt cx="3428200" cy="4193205"/>
          </a:xfrm>
        </p:grpSpPr>
        <p:sp>
          <p:nvSpPr>
            <p:cNvPr id="9" name="右矢印吹き出し 8"/>
            <p:cNvSpPr/>
            <p:nvPr/>
          </p:nvSpPr>
          <p:spPr>
            <a:xfrm rot="5400000">
              <a:off x="6275618" y="1027328"/>
              <a:ext cx="1214956" cy="3289819"/>
            </a:xfrm>
            <a:prstGeom prst="rightArrowCallout">
              <a:avLst>
                <a:gd name="adj1" fmla="val 182519"/>
                <a:gd name="adj2" fmla="val 183193"/>
                <a:gd name="adj3" fmla="val 30168"/>
                <a:gd name="adj4" fmla="val 57402"/>
              </a:avLst>
            </a:prstGeom>
            <a:solidFill>
              <a:srgbClr val="00B0F0"/>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0" name="テキスト ボックス 9"/>
            <p:cNvSpPr txBox="1"/>
            <p:nvPr/>
          </p:nvSpPr>
          <p:spPr>
            <a:xfrm>
              <a:off x="5345853" y="2114514"/>
              <a:ext cx="3017079" cy="584775"/>
            </a:xfrm>
            <a:prstGeom prst="rect">
              <a:avLst/>
            </a:prstGeom>
            <a:noFill/>
          </p:spPr>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新たな薬物（危険ドラッグ）の発見</a:t>
              </a:r>
            </a:p>
          </p:txBody>
        </p:sp>
        <p:sp>
          <p:nvSpPr>
            <p:cNvPr id="11" name="右矢印吹き出し 10"/>
            <p:cNvSpPr/>
            <p:nvPr/>
          </p:nvSpPr>
          <p:spPr>
            <a:xfrm rot="5400000">
              <a:off x="5104254" y="3405363"/>
              <a:ext cx="1702077" cy="1710975"/>
            </a:xfrm>
            <a:prstGeom prst="rightArrowCallout">
              <a:avLst>
                <a:gd name="adj1" fmla="val 131167"/>
                <a:gd name="adj2" fmla="val 102714"/>
                <a:gd name="adj3" fmla="val 15860"/>
                <a:gd name="adj4" fmla="val 75881"/>
              </a:avLst>
            </a:prstGeom>
            <a:solidFill>
              <a:srgbClr val="FFC000"/>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3" name="グループ化 12"/>
            <p:cNvGrpSpPr/>
            <p:nvPr/>
          </p:nvGrpSpPr>
          <p:grpSpPr>
            <a:xfrm>
              <a:off x="5234634" y="3613411"/>
              <a:ext cx="1536654" cy="2644554"/>
              <a:chOff x="5975302" y="4409718"/>
              <a:chExt cx="1478152" cy="2644554"/>
            </a:xfrm>
            <a:effectLst>
              <a:outerShdw blurRad="63500" sx="102000" sy="102000" algn="ctr" rotWithShape="0">
                <a:prstClr val="black">
                  <a:alpha val="40000"/>
                </a:prstClr>
              </a:outerShdw>
            </a:effectLst>
          </p:grpSpPr>
          <p:sp>
            <p:nvSpPr>
              <p:cNvPr id="18" name="正方形/長方形 17"/>
              <p:cNvSpPr/>
              <p:nvPr/>
            </p:nvSpPr>
            <p:spPr>
              <a:xfrm>
                <a:off x="6039177" y="6007290"/>
                <a:ext cx="1314092" cy="1046982"/>
              </a:xfrm>
              <a:prstGeom prst="rect">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975302" y="4409718"/>
                <a:ext cx="1478152" cy="954107"/>
              </a:xfrm>
              <a:prstGeom prst="rect">
                <a:avLst/>
              </a:prstGeom>
              <a:noFill/>
            </p:spPr>
            <p:txBody>
              <a:bodyPr wrap="square" rtlCol="0">
                <a:spAutoFit/>
              </a:bodyPr>
              <a:lstStyle/>
              <a:p>
                <a:r>
                  <a:rPr lang="ja-JP" altLang="en-US" sz="28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指定には検査</a:t>
                </a:r>
                <a:r>
                  <a:rPr kumimoji="1" lang="ja-JP" altLang="en-US" sz="28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・分析等で時間がかかった</a:t>
                </a:r>
              </a:p>
            </p:txBody>
          </p:sp>
        </p:grpSp>
        <p:sp>
          <p:nvSpPr>
            <p:cNvPr id="17" name="テキスト ボックス 16"/>
            <p:cNvSpPr txBox="1"/>
            <p:nvPr/>
          </p:nvSpPr>
          <p:spPr>
            <a:xfrm>
              <a:off x="5365696" y="5375122"/>
              <a:ext cx="1288165" cy="584775"/>
            </a:xfrm>
            <a:prstGeom prst="rect">
              <a:avLst/>
            </a:prstGeom>
            <a:noFill/>
          </p:spPr>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被害が大きい！</a:t>
              </a:r>
            </a:p>
          </p:txBody>
        </p:sp>
      </p:grpSp>
      <p:sp>
        <p:nvSpPr>
          <p:cNvPr id="20" name="テキスト ボックス 19"/>
          <p:cNvSpPr txBox="1"/>
          <p:nvPr/>
        </p:nvSpPr>
        <p:spPr>
          <a:xfrm>
            <a:off x="4642694" y="3312000"/>
            <a:ext cx="4105507" cy="1815882"/>
          </a:xfrm>
          <a:prstGeom prst="rect">
            <a:avLst/>
          </a:prstGeom>
          <a:noFill/>
        </p:spPr>
        <p:txBody>
          <a:bodyPr wrap="square" rtlCol="0">
            <a:spAutoFit/>
          </a:bodyPr>
          <a:lstStyle/>
          <a:p>
            <a:r>
              <a:rPr lang="ja-JP" altLang="en-US" sz="1600" b="1"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厚生労働大臣が「指定薬物と同等以上に有害な疑い」があると認めた場合、その物品について販売禁止や広告中止などを命令することができるとともに、名称や形状、包装などから同一と認められる製品についても、製造・輸入・販売・譲り渡し・広告などを禁止できることになった</a:t>
            </a:r>
            <a:endParaRPr kumimoji="1" lang="ja-JP" altLang="en-US" sz="1600" b="1"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22" name="正方形/長方形 21"/>
          <p:cNvSpPr/>
          <p:nvPr/>
        </p:nvSpPr>
        <p:spPr>
          <a:xfrm>
            <a:off x="4874763" y="5854544"/>
            <a:ext cx="3600400" cy="838796"/>
          </a:xfrm>
          <a:prstGeom prst="rect">
            <a:avLst/>
          </a:prstGeom>
          <a:solidFill>
            <a:srgbClr val="00B05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5204975" y="5906522"/>
            <a:ext cx="3035965" cy="584775"/>
          </a:xfrm>
          <a:prstGeom prst="rect">
            <a:avLst/>
          </a:prstGeom>
          <a:noFill/>
        </p:spPr>
        <p:txBody>
          <a:bodyPr wrap="square" rtlCol="0">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被害が少ない！</a:t>
            </a:r>
          </a:p>
        </p:txBody>
      </p:sp>
      <p:sp>
        <p:nvSpPr>
          <p:cNvPr id="2" name="正方形/長方形 1"/>
          <p:cNvSpPr/>
          <p:nvPr/>
        </p:nvSpPr>
        <p:spPr>
          <a:xfrm>
            <a:off x="5357630" y="5058878"/>
            <a:ext cx="2730657" cy="523220"/>
          </a:xfrm>
          <a:prstGeom prst="rect">
            <a:avLst/>
          </a:prstGeom>
        </p:spPr>
        <p:txBody>
          <a:bodyPr wrap="square">
            <a:spAutoFit/>
          </a:bodyPr>
          <a:lstStyle/>
          <a:p>
            <a:r>
              <a:rPr lang="ja-JP" altLang="en-US" sz="1400" b="1"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検査・分析で指定薬物に指定されれば、さらに厳しく規制！</a:t>
            </a:r>
          </a:p>
        </p:txBody>
      </p:sp>
      <p:sp>
        <p:nvSpPr>
          <p:cNvPr id="3" name="正方形/長方形 2"/>
          <p:cNvSpPr/>
          <p:nvPr/>
        </p:nvSpPr>
        <p:spPr>
          <a:xfrm>
            <a:off x="0" y="1290641"/>
            <a:ext cx="9134737" cy="584775"/>
          </a:xfrm>
          <a:prstGeom prst="rect">
            <a:avLst/>
          </a:prstGeom>
        </p:spPr>
        <p:txBody>
          <a:bodyPr wrap="square">
            <a:spAutoFit/>
          </a:bodyPr>
          <a:lstStyle/>
          <a:p>
            <a:pPr algn="ctr"/>
            <a:r>
              <a:rPr lang="ja-JP" altLang="en-US" sz="3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指定を待たずに製造・販売などを禁止できる</a:t>
            </a:r>
          </a:p>
        </p:txBody>
      </p:sp>
      <p:sp>
        <p:nvSpPr>
          <p:cNvPr id="26" name="テキスト ボックス 25"/>
          <p:cNvSpPr txBox="1"/>
          <p:nvPr/>
        </p:nvSpPr>
        <p:spPr>
          <a:xfrm>
            <a:off x="721674" y="2817477"/>
            <a:ext cx="2084405" cy="461665"/>
          </a:xfrm>
          <a:prstGeom prst="rect">
            <a:avLst/>
          </a:prstGeom>
          <a:noFill/>
        </p:spPr>
        <p:txBody>
          <a:bodyPr wrap="square" rtlCol="0">
            <a:spAutoFit/>
          </a:bodyPr>
          <a:lstStyle/>
          <a:p>
            <a:r>
              <a:rPr kumimoji="1" lang="ja-JP" altLang="en-US" sz="2400" b="1" dirty="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これまでは･･･</a:t>
            </a:r>
          </a:p>
        </p:txBody>
      </p:sp>
      <p:sp>
        <p:nvSpPr>
          <p:cNvPr id="27" name="テキスト ボックス 26"/>
          <p:cNvSpPr txBox="1"/>
          <p:nvPr/>
        </p:nvSpPr>
        <p:spPr>
          <a:xfrm>
            <a:off x="6390758" y="2819803"/>
            <a:ext cx="2084405" cy="461665"/>
          </a:xfrm>
          <a:prstGeom prst="rect">
            <a:avLst/>
          </a:prstGeom>
          <a:noFill/>
        </p:spPr>
        <p:txBody>
          <a:bodyPr wrap="square" rtlCol="0">
            <a:spAutoFit/>
          </a:bodyPr>
          <a:lstStyle/>
          <a:p>
            <a:r>
              <a:rPr kumimoji="1" lang="ja-JP" altLang="en-US" sz="2400" b="1" dirty="0">
                <a:solidFill>
                  <a:srgbClr val="006666"/>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これからは･･･</a:t>
            </a:r>
          </a:p>
        </p:txBody>
      </p:sp>
    </p:spTree>
    <p:extLst>
      <p:ext uri="{BB962C8B-B14F-4D97-AF65-F5344CB8AC3E}">
        <p14:creationId xmlns:p14="http://schemas.microsoft.com/office/powerpoint/2010/main" val="3600261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15815" y="1882561"/>
            <a:ext cx="5859181" cy="3859212"/>
          </a:xfrm>
          <a:prstGeom prst="rect">
            <a:avLst/>
          </a:prstGeom>
        </p:spPr>
      </p:pic>
      <p:sp>
        <p:nvSpPr>
          <p:cNvPr id="8" name="タイトル 1"/>
          <p:cNvSpPr txBox="1">
            <a:spLocks/>
          </p:cNvSpPr>
          <p:nvPr/>
        </p:nvSpPr>
        <p:spPr bwMode="auto">
          <a:xfrm>
            <a:off x="-17857" y="730"/>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取り締まり</a:t>
            </a:r>
            <a:r>
              <a:rPr lang="ja-JP" altLang="en-US" sz="32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＜１＞</a:t>
            </a:r>
            <a:endParaRPr lang="en-US" altLang="ja-JP" sz="32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pic>
        <p:nvPicPr>
          <p:cNvPr id="9" name="Picture 2" descr="B:\DATE24\県学薬\資料\違法薬物\画像\20120615152520525_c7af730f9191c59e36881fc18c7be718.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4064" y="1882561"/>
            <a:ext cx="2521751"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9500" y="1242514"/>
            <a:ext cx="9144000" cy="584775"/>
          </a:xfrm>
          <a:prstGeom prst="rect">
            <a:avLst/>
          </a:prstGeom>
        </p:spPr>
        <p:txBody>
          <a:bodyPr wrap="square">
            <a:spAutoFit/>
          </a:bodyPr>
          <a:lstStyle/>
          <a:p>
            <a:pPr algn="ctr"/>
            <a:r>
              <a:rPr lang="ja-JP" altLang="en-US" sz="3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自販機の撤去や店舗への立ち入り調査</a:t>
            </a:r>
            <a:endParaRPr lang="ja-JP" altLang="en-US" sz="3200" dirty="0">
              <a:solidFill>
                <a:srgbClr val="FF6600"/>
              </a:solidFill>
              <a:effectLst>
                <a:outerShdw blurRad="38100" dist="38100" dir="2700000" algn="tl">
                  <a:srgbClr val="000000">
                    <a:alpha val="43137"/>
                  </a:srgbClr>
                </a:outerShdw>
              </a:effectLst>
            </a:endParaRPr>
          </a:p>
        </p:txBody>
      </p:sp>
      <p:sp>
        <p:nvSpPr>
          <p:cNvPr id="3" name="正方形/長方形 2"/>
          <p:cNvSpPr/>
          <p:nvPr/>
        </p:nvSpPr>
        <p:spPr>
          <a:xfrm>
            <a:off x="394064" y="5741773"/>
            <a:ext cx="8380932" cy="830997"/>
          </a:xfrm>
          <a:prstGeom prst="rect">
            <a:avLst/>
          </a:prstGeom>
          <a:solidFill>
            <a:schemeClr val="bg1"/>
          </a:solidFill>
          <a:ln w="12700">
            <a:solidFill>
              <a:schemeClr val="accent1"/>
            </a:solidFill>
          </a:ln>
          <a:effectLst>
            <a:outerShdw blurRad="50800" dist="38100" dir="5400000" algn="t" rotWithShape="0">
              <a:prstClr val="black">
                <a:alpha val="40000"/>
              </a:prstClr>
            </a:outerShdw>
          </a:effectLst>
        </p:spPr>
        <p:txBody>
          <a:bodyPr wrap="square">
            <a:spAutoFit/>
          </a:bodyPr>
          <a:lstStyle/>
          <a:p>
            <a:r>
              <a:rPr lang="ja-JP" altLang="en-US" sz="2400" b="1"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製造販売を禁じる指定薬物か否かを問わず、無許可販売に当たるとして取り締まりを強化！</a:t>
            </a:r>
          </a:p>
        </p:txBody>
      </p:sp>
    </p:spTree>
    <p:extLst>
      <p:ext uri="{BB962C8B-B14F-4D97-AF65-F5344CB8AC3E}">
        <p14:creationId xmlns:p14="http://schemas.microsoft.com/office/powerpoint/2010/main" val="241144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730"/>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取り締まり</a:t>
            </a:r>
            <a:r>
              <a:rPr lang="ja-JP" altLang="en-US" sz="32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＜１－２＞</a:t>
            </a:r>
            <a:endParaRPr lang="en-US" altLang="ja-JP" sz="32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pic>
        <p:nvPicPr>
          <p:cNvPr id="5" name="Picture 2" descr="\\10.2.31.99\iyaku_kyoyu\監視生産フォルダ（とりあえず）\☆☆☆指定薬物関係\H26年度\立入関係\調査個表\平成26年7月29日\写真\PANDORA\RIMG096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520" y="1988840"/>
            <a:ext cx="5739184" cy="43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9500" y="1242514"/>
            <a:ext cx="9144000" cy="584775"/>
          </a:xfrm>
          <a:prstGeom prst="rect">
            <a:avLst/>
          </a:prstGeom>
        </p:spPr>
        <p:txBody>
          <a:bodyPr wrap="square">
            <a:spAutoFit/>
          </a:bodyPr>
          <a:lstStyle/>
          <a:p>
            <a:pPr algn="ctr"/>
            <a:r>
              <a:rPr lang="ja-JP" altLang="en-US" sz="3200" dirty="0">
                <a:solidFill>
                  <a:srgbClr val="FF6600"/>
                </a:solidFill>
                <a:effectLst>
                  <a:outerShdw blurRad="38100" dist="38100" dir="2700000" algn="tl">
                    <a:srgbClr val="000000">
                      <a:alpha val="43137"/>
                    </a:srgbClr>
                  </a:outerShdw>
                </a:effectLst>
              </a:rPr>
              <a:t>店舗内の様子</a:t>
            </a:r>
          </a:p>
        </p:txBody>
      </p:sp>
      <p:pic>
        <p:nvPicPr>
          <p:cNvPr id="7" name="Picture 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90704" y="1992496"/>
            <a:ext cx="2853751" cy="2556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90704" y="4536146"/>
            <a:ext cx="2853751" cy="1757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禁止 8"/>
          <p:cNvSpPr/>
          <p:nvPr/>
        </p:nvSpPr>
        <p:spPr>
          <a:xfrm>
            <a:off x="274182" y="145976"/>
            <a:ext cx="576064" cy="576064"/>
          </a:xfrm>
          <a:prstGeom prst="noSmoking">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48548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bwMode="auto">
          <a:xfrm>
            <a:off x="0" y="8954"/>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乱用薬物の分類</a:t>
            </a:r>
            <a:endParaRPr lang="en-US" altLang="ja-JP"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sp>
        <p:nvSpPr>
          <p:cNvPr id="9" name="正方形/長方形 8"/>
          <p:cNvSpPr/>
          <p:nvPr/>
        </p:nvSpPr>
        <p:spPr>
          <a:xfrm>
            <a:off x="0" y="1340768"/>
            <a:ext cx="9144000" cy="584775"/>
          </a:xfrm>
          <a:prstGeom prst="rect">
            <a:avLst/>
          </a:prstGeom>
        </p:spPr>
        <p:txBody>
          <a:bodyPr wrap="square">
            <a:spAutoFit/>
          </a:bodyPr>
          <a:lstStyle/>
          <a:p>
            <a:pPr algn="ctr"/>
            <a:r>
              <a:rPr lang="ja-JP" altLang="en-US" sz="3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精神系に対する効果で分類すると</a:t>
            </a:r>
          </a:p>
        </p:txBody>
      </p:sp>
      <p:graphicFrame>
        <p:nvGraphicFramePr>
          <p:cNvPr id="10" name="図表 9"/>
          <p:cNvGraphicFramePr/>
          <p:nvPr>
            <p:extLst>
              <p:ext uri="{D42A27DB-BD31-4B8C-83A1-F6EECF244321}">
                <p14:modId xmlns:p14="http://schemas.microsoft.com/office/powerpoint/2010/main" val="3790680267"/>
              </p:ext>
            </p:extLst>
          </p:nvPr>
        </p:nvGraphicFramePr>
        <p:xfrm>
          <a:off x="683568" y="2132856"/>
          <a:ext cx="784887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テキスト ボックス 10"/>
          <p:cNvSpPr txBox="1"/>
          <p:nvPr/>
        </p:nvSpPr>
        <p:spPr>
          <a:xfrm>
            <a:off x="1619672" y="2412854"/>
            <a:ext cx="2448272" cy="1077218"/>
          </a:xfrm>
          <a:prstGeom prst="rect">
            <a:avLst/>
          </a:prstGeom>
          <a:noFill/>
        </p:spPr>
        <p:txBody>
          <a:bodyPr wrap="square" rtlCol="0">
            <a:spAutoFit/>
          </a:bodyPr>
          <a:lstStyle/>
          <a:p>
            <a:pPr algn="ctr"/>
            <a:r>
              <a:rPr kumimoji="1" lang="ja-JP" altLang="en-US" sz="3200" dirty="0">
                <a:solidFill>
                  <a:schemeClr val="bg1"/>
                </a:solidFill>
                <a:latin typeface="ＤＦＰ太丸ゴシック体" panose="020F0800010101010101" pitchFamily="50" charset="-128"/>
                <a:ea typeface="ＤＦＰ太丸ゴシック体" panose="020F0800010101010101" pitchFamily="50" charset="-128"/>
              </a:rPr>
              <a:t>アッパー系</a:t>
            </a:r>
            <a:endParaRPr kumimoji="1" lang="en-US" altLang="ja-JP" sz="3200" dirty="0">
              <a:solidFill>
                <a:schemeClr val="bg1"/>
              </a:solidFill>
              <a:latin typeface="ＤＦＰ太丸ゴシック体" panose="020F0800010101010101" pitchFamily="50" charset="-128"/>
              <a:ea typeface="ＤＦＰ太丸ゴシック体" panose="020F0800010101010101" pitchFamily="50" charset="-128"/>
            </a:endParaRPr>
          </a:p>
          <a:p>
            <a:pPr algn="ctr"/>
            <a:r>
              <a:rPr kumimoji="1" lang="ja-JP" altLang="en-US" sz="3200" dirty="0">
                <a:solidFill>
                  <a:schemeClr val="bg1"/>
                </a:solidFill>
                <a:latin typeface="ＤＦＰ太丸ゴシック体" panose="020F0800010101010101" pitchFamily="50" charset="-128"/>
                <a:ea typeface="ＤＦＰ太丸ゴシック体" panose="020F0800010101010101" pitchFamily="50" charset="-128"/>
              </a:rPr>
              <a:t>（興奮）</a:t>
            </a:r>
          </a:p>
        </p:txBody>
      </p:sp>
      <p:sp>
        <p:nvSpPr>
          <p:cNvPr id="12" name="テキスト ボックス 11"/>
          <p:cNvSpPr txBox="1"/>
          <p:nvPr/>
        </p:nvSpPr>
        <p:spPr>
          <a:xfrm>
            <a:off x="4932040" y="2412854"/>
            <a:ext cx="2448272" cy="1077218"/>
          </a:xfrm>
          <a:prstGeom prst="rect">
            <a:avLst/>
          </a:prstGeom>
          <a:noFill/>
        </p:spPr>
        <p:txBody>
          <a:bodyPr wrap="square" rtlCol="0">
            <a:spAutoFit/>
          </a:bodyPr>
          <a:lstStyle/>
          <a:p>
            <a:pPr algn="ctr"/>
            <a:r>
              <a:rPr kumimoji="1" lang="ja-JP" altLang="en-US" sz="3200" dirty="0">
                <a:solidFill>
                  <a:schemeClr val="bg1"/>
                </a:solidFill>
                <a:latin typeface="ＤＦＰ太丸ゴシック体" panose="020F0800010101010101" pitchFamily="50" charset="-128"/>
                <a:ea typeface="ＤＦＰ太丸ゴシック体" panose="020F0800010101010101" pitchFamily="50" charset="-128"/>
              </a:rPr>
              <a:t>ダウナー系</a:t>
            </a:r>
            <a:endParaRPr kumimoji="1" lang="en-US" altLang="ja-JP" sz="3200" dirty="0">
              <a:solidFill>
                <a:schemeClr val="bg1"/>
              </a:solidFill>
              <a:latin typeface="ＤＦＰ太丸ゴシック体" panose="020F0800010101010101" pitchFamily="50" charset="-128"/>
              <a:ea typeface="ＤＦＰ太丸ゴシック体" panose="020F0800010101010101" pitchFamily="50" charset="-128"/>
            </a:endParaRPr>
          </a:p>
          <a:p>
            <a:pPr algn="ctr"/>
            <a:r>
              <a:rPr kumimoji="1" lang="ja-JP" altLang="en-US" sz="3200" dirty="0">
                <a:solidFill>
                  <a:schemeClr val="bg1"/>
                </a:solidFill>
                <a:latin typeface="ＤＦＰ太丸ゴシック体" panose="020F0800010101010101" pitchFamily="50" charset="-128"/>
                <a:ea typeface="ＤＦＰ太丸ゴシック体" panose="020F0800010101010101" pitchFamily="50" charset="-128"/>
              </a:rPr>
              <a:t>（抑制）</a:t>
            </a:r>
          </a:p>
        </p:txBody>
      </p:sp>
      <p:sp>
        <p:nvSpPr>
          <p:cNvPr id="13" name="テキスト ボックス 12"/>
          <p:cNvSpPr txBox="1"/>
          <p:nvPr/>
        </p:nvSpPr>
        <p:spPr>
          <a:xfrm>
            <a:off x="2672716" y="4717124"/>
            <a:ext cx="3816424" cy="1077218"/>
          </a:xfrm>
          <a:prstGeom prst="rect">
            <a:avLst/>
          </a:prstGeom>
          <a:noFill/>
        </p:spPr>
        <p:txBody>
          <a:bodyPr wrap="square" rtlCol="0">
            <a:spAutoFit/>
          </a:bodyPr>
          <a:lstStyle/>
          <a:p>
            <a:pPr algn="ctr"/>
            <a:r>
              <a:rPr kumimoji="1" lang="ja-JP" altLang="en-US" sz="3200" dirty="0">
                <a:solidFill>
                  <a:schemeClr val="bg1"/>
                </a:solidFill>
                <a:latin typeface="ＤＦＰ太丸ゴシック体" panose="020F0800010101010101" pitchFamily="50" charset="-128"/>
                <a:ea typeface="ＤＦＰ太丸ゴシック体" panose="020F0800010101010101" pitchFamily="50" charset="-128"/>
              </a:rPr>
              <a:t>サイケデリック系</a:t>
            </a:r>
            <a:endParaRPr kumimoji="1" lang="en-US" altLang="ja-JP" sz="3200" dirty="0">
              <a:solidFill>
                <a:schemeClr val="bg1"/>
              </a:solidFill>
              <a:latin typeface="ＤＦＰ太丸ゴシック体" panose="020F0800010101010101" pitchFamily="50" charset="-128"/>
              <a:ea typeface="ＤＦＰ太丸ゴシック体" panose="020F0800010101010101" pitchFamily="50" charset="-128"/>
            </a:endParaRPr>
          </a:p>
          <a:p>
            <a:pPr algn="ctr"/>
            <a:r>
              <a:rPr kumimoji="1" lang="ja-JP" altLang="en-US" sz="3200" dirty="0">
                <a:solidFill>
                  <a:schemeClr val="bg1"/>
                </a:solidFill>
                <a:latin typeface="ＤＦＰ太丸ゴシック体" panose="020F0800010101010101" pitchFamily="50" charset="-128"/>
                <a:ea typeface="ＤＦＰ太丸ゴシック体" panose="020F0800010101010101" pitchFamily="50" charset="-128"/>
              </a:rPr>
              <a:t>（幻覚）</a:t>
            </a:r>
          </a:p>
        </p:txBody>
      </p:sp>
      <p:sp>
        <p:nvSpPr>
          <p:cNvPr id="14" name="テキスト ボックス 13"/>
          <p:cNvSpPr txBox="1"/>
          <p:nvPr/>
        </p:nvSpPr>
        <p:spPr>
          <a:xfrm>
            <a:off x="1469387" y="3420415"/>
            <a:ext cx="2448272" cy="707886"/>
          </a:xfrm>
          <a:prstGeom prst="rect">
            <a:avLst/>
          </a:prstGeom>
          <a:noFill/>
        </p:spPr>
        <p:txBody>
          <a:bodyPr wrap="square" rtlCol="0">
            <a:spAutoFit/>
          </a:bodyPr>
          <a:lstStyle/>
          <a:p>
            <a:pPr algn="ctr"/>
            <a:r>
              <a:rPr kumimoji="1" lang="ja-JP" altLang="en-US" sz="2000" dirty="0">
                <a:latin typeface="ＤＦＰ中太丸ゴシック体" panose="020F0700010101010101" pitchFamily="50" charset="-128"/>
                <a:ea typeface="ＤＦＰ中太丸ゴシック体" panose="020F0700010101010101" pitchFamily="50" charset="-128"/>
              </a:rPr>
              <a:t>覚醒剤、コカイン、</a:t>
            </a:r>
            <a:endParaRPr kumimoji="1" lang="en-US" altLang="ja-JP" sz="2000" dirty="0">
              <a:latin typeface="ＤＦＰ中太丸ゴシック体" panose="020F0700010101010101" pitchFamily="50" charset="-128"/>
              <a:ea typeface="ＤＦＰ中太丸ゴシック体" panose="020F0700010101010101" pitchFamily="50" charset="-128"/>
            </a:endParaRPr>
          </a:p>
          <a:p>
            <a:pPr algn="ctr"/>
            <a:r>
              <a:rPr kumimoji="1" lang="ja-JP" altLang="en-US" sz="2000" dirty="0">
                <a:latin typeface="ＤＦＰ中太丸ゴシック体" panose="020F0700010101010101" pitchFamily="50" charset="-128"/>
                <a:ea typeface="ＤＦＰ中太丸ゴシック体" panose="020F0700010101010101" pitchFamily="50" charset="-128"/>
              </a:rPr>
              <a:t>カフェイン</a:t>
            </a:r>
          </a:p>
        </p:txBody>
      </p:sp>
      <p:sp>
        <p:nvSpPr>
          <p:cNvPr id="15" name="正方形/長方形 14"/>
          <p:cNvSpPr/>
          <p:nvPr/>
        </p:nvSpPr>
        <p:spPr>
          <a:xfrm>
            <a:off x="4765090" y="3422381"/>
            <a:ext cx="3518912" cy="707886"/>
          </a:xfrm>
          <a:prstGeom prst="rect">
            <a:avLst/>
          </a:prstGeom>
        </p:spPr>
        <p:txBody>
          <a:bodyPr wrap="none">
            <a:spAutoFit/>
          </a:bodyPr>
          <a:lstStyle/>
          <a:p>
            <a:r>
              <a:rPr lang="ja-JP" altLang="en-US" sz="2000" dirty="0">
                <a:latin typeface="ＤＦＰ中太丸ゴシック体" panose="020F0700010101010101" pitchFamily="50" charset="-128"/>
                <a:ea typeface="ＤＦＰ中太丸ゴシック体" panose="020F0700010101010101" pitchFamily="50" charset="-128"/>
              </a:rPr>
              <a:t>アヘン、ヘロイン、大麻、</a:t>
            </a:r>
            <a:endParaRPr lang="en-US" altLang="ja-JP" sz="2000" dirty="0">
              <a:latin typeface="ＤＦＰ中太丸ゴシック体" panose="020F0700010101010101" pitchFamily="50" charset="-128"/>
              <a:ea typeface="ＤＦＰ中太丸ゴシック体" panose="020F0700010101010101" pitchFamily="50" charset="-128"/>
            </a:endParaRPr>
          </a:p>
          <a:p>
            <a:r>
              <a:rPr lang="ja-JP" altLang="en-US" sz="2000" dirty="0">
                <a:latin typeface="ＤＦＰ中太丸ゴシック体" panose="020F0700010101010101" pitchFamily="50" charset="-128"/>
                <a:ea typeface="ＤＦＰ中太丸ゴシック体" panose="020F0700010101010101" pitchFamily="50" charset="-128"/>
              </a:rPr>
              <a:t>シンナー、睡眠薬、抗不安薬</a:t>
            </a:r>
          </a:p>
        </p:txBody>
      </p:sp>
      <p:sp>
        <p:nvSpPr>
          <p:cNvPr id="16" name="正方形/長方形 15"/>
          <p:cNvSpPr/>
          <p:nvPr/>
        </p:nvSpPr>
        <p:spPr>
          <a:xfrm>
            <a:off x="2267744" y="5671666"/>
            <a:ext cx="4499950" cy="400110"/>
          </a:xfrm>
          <a:prstGeom prst="rect">
            <a:avLst/>
          </a:prstGeom>
        </p:spPr>
        <p:txBody>
          <a:bodyPr wrap="none">
            <a:spAutoFit/>
          </a:bodyPr>
          <a:lstStyle/>
          <a:p>
            <a:r>
              <a:rPr lang="ja-JP" altLang="en-US" sz="2000" dirty="0">
                <a:latin typeface="ＤＦＰ中太丸ゴシック体" panose="020F0700010101010101" pitchFamily="50" charset="-128"/>
                <a:ea typeface="ＤＦＰ中太丸ゴシック体" panose="020F0700010101010101" pitchFamily="50" charset="-128"/>
              </a:rPr>
              <a:t>大麻、</a:t>
            </a:r>
            <a:r>
              <a:rPr lang="en-US" altLang="ja-JP" sz="2000" dirty="0">
                <a:latin typeface="ＤＦＰ中太丸ゴシック体" panose="020F0700010101010101" pitchFamily="50" charset="-128"/>
                <a:ea typeface="ＤＦＰ中太丸ゴシック体" panose="020F0700010101010101" pitchFamily="50" charset="-128"/>
              </a:rPr>
              <a:t>LSD</a:t>
            </a:r>
            <a:r>
              <a:rPr lang="ja-JP" altLang="en-US" sz="2000" dirty="0" err="1">
                <a:latin typeface="ＤＦＰ中太丸ゴシック体" panose="020F0700010101010101" pitchFamily="50" charset="-128"/>
                <a:ea typeface="ＤＦＰ中太丸ゴシック体" panose="020F0700010101010101" pitchFamily="50" charset="-128"/>
              </a:rPr>
              <a:t>、</a:t>
            </a:r>
            <a:r>
              <a:rPr lang="ja-JP" altLang="en-US" sz="2000" dirty="0">
                <a:latin typeface="ＤＦＰ中太丸ゴシック体" panose="020F0700010101010101" pitchFamily="50" charset="-128"/>
                <a:ea typeface="ＤＦＰ中太丸ゴシック体" panose="020F0700010101010101" pitchFamily="50" charset="-128"/>
              </a:rPr>
              <a:t>マジックマッシュルーム</a:t>
            </a:r>
          </a:p>
        </p:txBody>
      </p:sp>
      <p:sp>
        <p:nvSpPr>
          <p:cNvPr id="17" name="正方形/長方形 16"/>
          <p:cNvSpPr/>
          <p:nvPr/>
        </p:nvSpPr>
        <p:spPr>
          <a:xfrm>
            <a:off x="2745900" y="4297245"/>
            <a:ext cx="652743" cy="400110"/>
          </a:xfrm>
          <a:prstGeom prst="rect">
            <a:avLst/>
          </a:prstGeom>
        </p:spPr>
        <p:txBody>
          <a:bodyPr wrap="none">
            <a:spAutoFit/>
          </a:bodyPr>
          <a:lstStyle/>
          <a:p>
            <a:r>
              <a:rPr lang="en-US" altLang="ja-JP" sz="2000" dirty="0">
                <a:latin typeface="ＤＦＰ中太丸ゴシック体" panose="020F0700010101010101" pitchFamily="50" charset="-128"/>
                <a:ea typeface="ＤＦＰ中太丸ゴシック体" panose="020F0700010101010101" pitchFamily="50" charset="-128"/>
              </a:rPr>
              <a:t>LSD</a:t>
            </a:r>
            <a:endParaRPr lang="ja-JP" altLang="en-US" sz="2000" dirty="0">
              <a:latin typeface="ＤＦＰ中太丸ゴシック体" panose="020F0700010101010101" pitchFamily="50" charset="-128"/>
              <a:ea typeface="ＤＦＰ中太丸ゴシック体" panose="020F0700010101010101" pitchFamily="50" charset="-128"/>
            </a:endParaRPr>
          </a:p>
        </p:txBody>
      </p:sp>
      <p:sp>
        <p:nvSpPr>
          <p:cNvPr id="18" name="正方形/長方形 17"/>
          <p:cNvSpPr/>
          <p:nvPr/>
        </p:nvSpPr>
        <p:spPr>
          <a:xfrm>
            <a:off x="3914495" y="3030637"/>
            <a:ext cx="1210588" cy="400110"/>
          </a:xfrm>
          <a:prstGeom prst="rect">
            <a:avLst/>
          </a:prstGeom>
        </p:spPr>
        <p:txBody>
          <a:bodyPr wrap="none">
            <a:spAutoFit/>
          </a:bodyPr>
          <a:lstStyle/>
          <a:p>
            <a:r>
              <a:rPr lang="ja-JP" altLang="en-US" sz="2000" dirty="0">
                <a:latin typeface="ＤＦＰ中太丸ゴシック体" panose="020F0700010101010101" pitchFamily="50" charset="-128"/>
                <a:ea typeface="ＤＦＰ中太丸ゴシック体" panose="020F0700010101010101" pitchFamily="50" charset="-128"/>
              </a:rPr>
              <a:t>ニコチン</a:t>
            </a:r>
          </a:p>
        </p:txBody>
      </p:sp>
      <p:sp>
        <p:nvSpPr>
          <p:cNvPr id="19" name="正方形/長方形 18"/>
          <p:cNvSpPr/>
          <p:nvPr/>
        </p:nvSpPr>
        <p:spPr>
          <a:xfrm>
            <a:off x="5580112" y="4297245"/>
            <a:ext cx="697627" cy="400110"/>
          </a:xfrm>
          <a:prstGeom prst="rect">
            <a:avLst/>
          </a:prstGeom>
        </p:spPr>
        <p:txBody>
          <a:bodyPr wrap="none">
            <a:spAutoFit/>
          </a:bodyPr>
          <a:lstStyle/>
          <a:p>
            <a:r>
              <a:rPr lang="ja-JP" altLang="en-US" sz="2000" dirty="0">
                <a:latin typeface="ＤＦＰ中太丸ゴシック体" panose="020F0700010101010101" pitchFamily="50" charset="-128"/>
                <a:ea typeface="ＤＦＰ中太丸ゴシック体" panose="020F0700010101010101" pitchFamily="50" charset="-128"/>
              </a:rPr>
              <a:t>大麻</a:t>
            </a:r>
          </a:p>
        </p:txBody>
      </p:sp>
    </p:spTree>
    <p:extLst>
      <p:ext uri="{BB962C8B-B14F-4D97-AF65-F5344CB8AC3E}">
        <p14:creationId xmlns:p14="http://schemas.microsoft.com/office/powerpoint/2010/main" val="3592811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17857" y="730"/>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取り締まり</a:t>
            </a:r>
            <a:r>
              <a:rPr lang="ja-JP" altLang="en-US" sz="32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＜２＞</a:t>
            </a:r>
            <a:endParaRPr lang="en-US" altLang="ja-JP" sz="32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sp>
        <p:nvSpPr>
          <p:cNvPr id="3" name="正方形/長方形 2"/>
          <p:cNvSpPr/>
          <p:nvPr/>
        </p:nvSpPr>
        <p:spPr>
          <a:xfrm>
            <a:off x="-17857" y="1312981"/>
            <a:ext cx="9150972" cy="584775"/>
          </a:xfrm>
          <a:prstGeom prst="rect">
            <a:avLst/>
          </a:prstGeom>
        </p:spPr>
        <p:txBody>
          <a:bodyPr wrap="square">
            <a:spAutoFit/>
          </a:bodyPr>
          <a:lstStyle/>
          <a:p>
            <a:pPr algn="ctr"/>
            <a:r>
              <a:rPr lang="ja-JP" altLang="en-US" sz="3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関税法の改正・施行</a:t>
            </a:r>
            <a:r>
              <a:rPr lang="ja-JP" altLang="en-US" sz="24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a:t>
            </a:r>
            <a:r>
              <a:rPr lang="en-US" altLang="ja-JP" sz="24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H27.4</a:t>
            </a:r>
            <a:r>
              <a:rPr lang="ja-JP" altLang="en-US" sz="24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月）</a:t>
            </a:r>
            <a:r>
              <a:rPr lang="ja-JP" altLang="en-US" sz="3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を目指す</a:t>
            </a:r>
          </a:p>
        </p:txBody>
      </p:sp>
      <p:sp>
        <p:nvSpPr>
          <p:cNvPr id="5" name="正方形/長方形 4"/>
          <p:cNvSpPr/>
          <p:nvPr/>
        </p:nvSpPr>
        <p:spPr>
          <a:xfrm>
            <a:off x="575556" y="1988840"/>
            <a:ext cx="7992888" cy="4524315"/>
          </a:xfrm>
          <a:prstGeom prst="rect">
            <a:avLst/>
          </a:prstGeom>
          <a:solidFill>
            <a:schemeClr val="bg1"/>
          </a:solidFill>
          <a:ln w="12700">
            <a:solidFill>
              <a:srgbClr val="0070C0"/>
            </a:solidFill>
          </a:ln>
          <a:effectLst>
            <a:outerShdw blurRad="50800" dist="38100" dir="5400000" algn="t" rotWithShape="0">
              <a:prstClr val="black">
                <a:alpha val="40000"/>
              </a:prstClr>
            </a:outerShdw>
          </a:effectLst>
        </p:spPr>
        <p:txBody>
          <a:bodyPr wrap="square">
            <a:spAutoFit/>
          </a:bodyPr>
          <a:lstStyle/>
          <a:p>
            <a:r>
              <a:rPr lang="ja-JP" altLang="en-US" sz="2400" dirty="0">
                <a:latin typeface="ＤＦＰ中太丸ゴシック体" panose="020F0700010101010101" pitchFamily="50" charset="-128"/>
                <a:ea typeface="ＤＦＰ中太丸ゴシック体" panose="020F0700010101010101" pitchFamily="50" charset="-128"/>
              </a:rPr>
              <a:t>全国の税関では数年前から、指定薬物などが毎週のように国際郵便などでキロ単位で輸入されているのが発見されている状況があるが 、指定薬物は税関当局が没収できる輸入禁制品に指定されて</a:t>
            </a:r>
            <a:endParaRPr lang="en-US" altLang="ja-JP" sz="2400" dirty="0">
              <a:latin typeface="ＤＦＰ中太丸ゴシック体" panose="020F0700010101010101" pitchFamily="50" charset="-128"/>
              <a:ea typeface="ＤＦＰ中太丸ゴシック体" panose="020F0700010101010101" pitchFamily="50" charset="-128"/>
            </a:endParaRPr>
          </a:p>
          <a:p>
            <a:r>
              <a:rPr lang="ja-JP" altLang="en-US" sz="2400" dirty="0">
                <a:latin typeface="ＤＦＰ中太丸ゴシック体" panose="020F0700010101010101" pitchFamily="50" charset="-128"/>
                <a:ea typeface="ＤＦＰ中太丸ゴシック体" panose="020F0700010101010101" pitchFamily="50" charset="-128"/>
              </a:rPr>
              <a:t>いないため、発送先に連絡</a:t>
            </a:r>
            <a:endParaRPr lang="en-US" altLang="ja-JP" sz="2400" dirty="0">
              <a:latin typeface="ＤＦＰ中太丸ゴシック体" panose="020F0700010101010101" pitchFamily="50" charset="-128"/>
              <a:ea typeface="ＤＦＰ中太丸ゴシック体" panose="020F0700010101010101" pitchFamily="50" charset="-128"/>
            </a:endParaRPr>
          </a:p>
          <a:p>
            <a:r>
              <a:rPr lang="ja-JP" altLang="en-US" sz="2400" dirty="0">
                <a:latin typeface="ＤＦＰ中太丸ゴシック体" panose="020F0700010101010101" pitchFamily="50" charset="-128"/>
                <a:ea typeface="ＤＦＰ中太丸ゴシック体" panose="020F0700010101010101" pitchFamily="50" charset="-128"/>
              </a:rPr>
              <a:t>して廃棄するなどの措置し</a:t>
            </a:r>
            <a:endParaRPr lang="en-US" altLang="ja-JP" sz="2400" dirty="0">
              <a:latin typeface="ＤＦＰ中太丸ゴシック体" panose="020F0700010101010101" pitchFamily="50" charset="-128"/>
              <a:ea typeface="ＤＦＰ中太丸ゴシック体" panose="020F0700010101010101" pitchFamily="50" charset="-128"/>
            </a:endParaRPr>
          </a:p>
          <a:p>
            <a:r>
              <a:rPr lang="ja-JP" altLang="en-US" sz="2400" dirty="0">
                <a:latin typeface="ＤＦＰ中太丸ゴシック体" panose="020F0700010101010101" pitchFamily="50" charset="-128"/>
                <a:ea typeface="ＤＦＰ中太丸ゴシック体" panose="020F0700010101010101" pitchFamily="50" charset="-128"/>
              </a:rPr>
              <a:t>か取れていなかった。</a:t>
            </a:r>
            <a:endParaRPr lang="en-US" altLang="ja-JP" sz="2400" dirty="0">
              <a:latin typeface="ＤＦＰ中太丸ゴシック体" panose="020F0700010101010101" pitchFamily="50" charset="-128"/>
              <a:ea typeface="ＤＦＰ中太丸ゴシック体" panose="020F0700010101010101" pitchFamily="50" charset="-128"/>
            </a:endParaRPr>
          </a:p>
          <a:p>
            <a:r>
              <a:rPr lang="ja-JP" altLang="en-US" sz="2400" dirty="0">
                <a:latin typeface="ＤＦＰ中太丸ゴシック体" panose="020F0700010101010101" pitchFamily="50" charset="-128"/>
                <a:ea typeface="ＤＦＰ中太丸ゴシック体" panose="020F0700010101010101" pitchFamily="50" charset="-128"/>
              </a:rPr>
              <a:t>危険ドラッグの原料の大半</a:t>
            </a:r>
            <a:endParaRPr lang="en-US" altLang="ja-JP" sz="2400" dirty="0">
              <a:latin typeface="ＤＦＰ中太丸ゴシック体" panose="020F0700010101010101" pitchFamily="50" charset="-128"/>
              <a:ea typeface="ＤＦＰ中太丸ゴシック体" panose="020F0700010101010101" pitchFamily="50" charset="-128"/>
            </a:endParaRPr>
          </a:p>
          <a:p>
            <a:r>
              <a:rPr lang="ja-JP" altLang="en-US" sz="2400" dirty="0">
                <a:latin typeface="ＤＦＰ中太丸ゴシック体" panose="020F0700010101010101" pitchFamily="50" charset="-128"/>
                <a:ea typeface="ＤＦＰ中太丸ゴシック体" panose="020F0700010101010101" pitchFamily="50" charset="-128"/>
              </a:rPr>
              <a:t>は海外からの輸入で</a:t>
            </a:r>
            <a:r>
              <a:rPr lang="ja-JP" altLang="en-US" sz="2400" dirty="0" err="1">
                <a:latin typeface="ＤＦＰ中太丸ゴシック体" panose="020F0700010101010101" pitchFamily="50" charset="-128"/>
                <a:ea typeface="ＤＦＰ中太丸ゴシック体" panose="020F0700010101010101" pitchFamily="50" charset="-128"/>
              </a:rPr>
              <a:t>まかな</a:t>
            </a:r>
            <a:endParaRPr lang="en-US" altLang="ja-JP" sz="2400" dirty="0">
              <a:latin typeface="ＤＦＰ中太丸ゴシック体" panose="020F0700010101010101" pitchFamily="50" charset="-128"/>
              <a:ea typeface="ＤＦＰ中太丸ゴシック体" panose="020F0700010101010101" pitchFamily="50" charset="-128"/>
            </a:endParaRPr>
          </a:p>
          <a:p>
            <a:r>
              <a:rPr lang="ja-JP" altLang="en-US" sz="2400" dirty="0">
                <a:latin typeface="ＤＦＰ中太丸ゴシック体" panose="020F0700010101010101" pitchFamily="50" charset="-128"/>
                <a:ea typeface="ＤＦＰ中太丸ゴシック体" panose="020F0700010101010101" pitchFamily="50" charset="-128"/>
              </a:rPr>
              <a:t>われているとみられており、</a:t>
            </a:r>
            <a:endParaRPr lang="en-US" altLang="ja-JP" sz="2400" dirty="0">
              <a:latin typeface="ＤＦＰ中太丸ゴシック体" panose="020F0700010101010101" pitchFamily="50" charset="-128"/>
              <a:ea typeface="ＤＦＰ中太丸ゴシック体" panose="020F0700010101010101" pitchFamily="50" charset="-128"/>
            </a:endParaRPr>
          </a:p>
          <a:p>
            <a:r>
              <a:rPr lang="ja-JP" altLang="en-US" sz="2400" dirty="0">
                <a:latin typeface="ＤＦＰ中太丸ゴシック体" panose="020F0700010101010101" pitchFamily="50" charset="-128"/>
                <a:ea typeface="ＤＦＰ中太丸ゴシック体" panose="020F0700010101010101" pitchFamily="50" charset="-128"/>
              </a:rPr>
              <a:t>抜本的な水際対策の強化が</a:t>
            </a:r>
            <a:endParaRPr lang="en-US" altLang="ja-JP" sz="2400" dirty="0">
              <a:latin typeface="ＤＦＰ中太丸ゴシック体" panose="020F0700010101010101" pitchFamily="50" charset="-128"/>
              <a:ea typeface="ＤＦＰ中太丸ゴシック体" panose="020F0700010101010101" pitchFamily="50" charset="-128"/>
            </a:endParaRPr>
          </a:p>
          <a:p>
            <a:r>
              <a:rPr lang="ja-JP" altLang="en-US" sz="2400" dirty="0">
                <a:latin typeface="ＤＦＰ中太丸ゴシック体" panose="020F0700010101010101" pitchFamily="50" charset="-128"/>
                <a:ea typeface="ＤＦＰ中太丸ゴシック体" panose="020F0700010101010101" pitchFamily="50" charset="-128"/>
              </a:rPr>
              <a:t>求められている。</a:t>
            </a: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429000"/>
            <a:ext cx="3891888" cy="2576320"/>
          </a:xfrm>
          <a:prstGeom prst="rect">
            <a:avLst/>
          </a:prstGeom>
        </p:spPr>
      </p:pic>
      <p:sp>
        <p:nvSpPr>
          <p:cNvPr id="6" name="テキスト ボックス 5"/>
          <p:cNvSpPr txBox="1"/>
          <p:nvPr/>
        </p:nvSpPr>
        <p:spPr>
          <a:xfrm>
            <a:off x="7095736" y="6005320"/>
            <a:ext cx="1368152" cy="276999"/>
          </a:xfrm>
          <a:prstGeom prst="rect">
            <a:avLst/>
          </a:prstGeom>
          <a:noFill/>
        </p:spPr>
        <p:txBody>
          <a:bodyPr wrap="square" rtlCol="0">
            <a:spAutoFit/>
          </a:bodyPr>
          <a:lstStyle/>
          <a:p>
            <a:r>
              <a:rPr kumimoji="1" lang="ja-JP" altLang="en-US" sz="1200" dirty="0"/>
              <a:t>横浜港と横浜税関</a:t>
            </a:r>
          </a:p>
        </p:txBody>
      </p:sp>
    </p:spTree>
    <p:extLst>
      <p:ext uri="{BB962C8B-B14F-4D97-AF65-F5344CB8AC3E}">
        <p14:creationId xmlns:p14="http://schemas.microsoft.com/office/powerpoint/2010/main" val="3000792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379272" y="4744467"/>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323">
                <a:solidFill>
                  <a:schemeClr val="tx2"/>
                </a:solidFill>
                <a:latin typeface="+mj-lt"/>
                <a:ea typeface="+mj-ea"/>
                <a:cs typeface="+mj-cs"/>
              </a:defRPr>
            </a:lvl1pPr>
            <a:lvl2pPr algn="ctr" rtl="0" fontAlgn="base">
              <a:spcBef>
                <a:spcPct val="0"/>
              </a:spcBef>
              <a:spcAft>
                <a:spcPct val="0"/>
              </a:spcAft>
              <a:defRPr sz="3323">
                <a:solidFill>
                  <a:schemeClr val="tx2"/>
                </a:solidFill>
                <a:latin typeface="Trebuchet MS" pitchFamily="34" charset="0"/>
              </a:defRPr>
            </a:lvl2pPr>
            <a:lvl3pPr algn="ctr" rtl="0" fontAlgn="base">
              <a:spcBef>
                <a:spcPct val="0"/>
              </a:spcBef>
              <a:spcAft>
                <a:spcPct val="0"/>
              </a:spcAft>
              <a:defRPr sz="3323">
                <a:solidFill>
                  <a:schemeClr val="tx2"/>
                </a:solidFill>
                <a:latin typeface="Trebuchet MS" pitchFamily="34" charset="0"/>
              </a:defRPr>
            </a:lvl3pPr>
            <a:lvl4pPr algn="ctr" rtl="0" fontAlgn="base">
              <a:spcBef>
                <a:spcPct val="0"/>
              </a:spcBef>
              <a:spcAft>
                <a:spcPct val="0"/>
              </a:spcAft>
              <a:defRPr sz="3323">
                <a:solidFill>
                  <a:schemeClr val="tx2"/>
                </a:solidFill>
                <a:latin typeface="Trebuchet MS" pitchFamily="34" charset="0"/>
              </a:defRPr>
            </a:lvl4pPr>
            <a:lvl5pPr algn="ctr" rtl="0" fontAlgn="base">
              <a:spcBef>
                <a:spcPct val="0"/>
              </a:spcBef>
              <a:spcAft>
                <a:spcPct val="0"/>
              </a:spcAft>
              <a:defRPr sz="3323">
                <a:solidFill>
                  <a:schemeClr val="tx2"/>
                </a:solidFill>
                <a:latin typeface="Trebuchet MS" pitchFamily="34" charset="0"/>
              </a:defRPr>
            </a:lvl5pPr>
            <a:lvl6pPr marL="422041" algn="ctr" rtl="0" fontAlgn="base">
              <a:spcBef>
                <a:spcPct val="0"/>
              </a:spcBef>
              <a:spcAft>
                <a:spcPct val="0"/>
              </a:spcAft>
              <a:defRPr sz="3323">
                <a:solidFill>
                  <a:schemeClr val="tx2"/>
                </a:solidFill>
                <a:latin typeface="Trebuchet MS" pitchFamily="34" charset="0"/>
              </a:defRPr>
            </a:lvl6pPr>
            <a:lvl7pPr marL="844083" algn="ctr" rtl="0" fontAlgn="base">
              <a:spcBef>
                <a:spcPct val="0"/>
              </a:spcBef>
              <a:spcAft>
                <a:spcPct val="0"/>
              </a:spcAft>
              <a:defRPr sz="3323">
                <a:solidFill>
                  <a:schemeClr val="tx2"/>
                </a:solidFill>
                <a:latin typeface="Trebuchet MS" pitchFamily="34" charset="0"/>
              </a:defRPr>
            </a:lvl7pPr>
            <a:lvl8pPr marL="1266124" algn="ctr" rtl="0" fontAlgn="base">
              <a:spcBef>
                <a:spcPct val="0"/>
              </a:spcBef>
              <a:spcAft>
                <a:spcPct val="0"/>
              </a:spcAft>
              <a:defRPr sz="3323">
                <a:solidFill>
                  <a:schemeClr val="tx2"/>
                </a:solidFill>
                <a:latin typeface="Trebuchet MS" pitchFamily="34" charset="0"/>
              </a:defRPr>
            </a:lvl8pPr>
            <a:lvl9pPr marL="1688165" algn="ctr" rtl="0" fontAlgn="base">
              <a:spcBef>
                <a:spcPct val="0"/>
              </a:spcBef>
              <a:spcAft>
                <a:spcPct val="0"/>
              </a:spcAft>
              <a:defRPr sz="3323">
                <a:solidFill>
                  <a:schemeClr val="tx2"/>
                </a:solidFill>
                <a:latin typeface="Trebuchet MS" pitchFamily="34" charset="0"/>
              </a:defRPr>
            </a:lvl9pPr>
          </a:lstStyle>
          <a:p>
            <a:endParaRPr kumimoji="1" lang="ja-JP" altLang="en-US" sz="4400" kern="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p:txBody>
      </p:sp>
      <p:sp>
        <p:nvSpPr>
          <p:cNvPr id="7" name="正方形/長方形 6"/>
          <p:cNvSpPr/>
          <p:nvPr/>
        </p:nvSpPr>
        <p:spPr>
          <a:xfrm>
            <a:off x="4945751" y="1978044"/>
            <a:ext cx="3638700" cy="4284000"/>
          </a:xfrm>
          <a:prstGeom prst="rect">
            <a:avLst/>
          </a:prstGeom>
          <a:solidFill>
            <a:schemeClr val="bg1"/>
          </a:solidFill>
          <a:ln w="12700">
            <a:solidFill>
              <a:srgbClr val="0070C0"/>
            </a:solidFill>
          </a:ln>
          <a:effectLst>
            <a:outerShdw blurRad="50800" dist="38100" dir="5400000" algn="t" rotWithShape="0">
              <a:schemeClr val="tx1">
                <a:lumMod val="50000"/>
                <a:lumOff val="50000"/>
                <a:alpha val="40000"/>
              </a:schemeClr>
            </a:outerShdw>
          </a:effectLst>
        </p:spPr>
        <p:txBody>
          <a:bodyPr wrap="square">
            <a:spAutoFit/>
          </a:bodyPr>
          <a:lstStyle/>
          <a:p>
            <a:pPr algn="ctr"/>
            <a:r>
              <a:rPr lang="ja-JP" altLang="en-US" sz="2400" dirty="0">
                <a:solidFill>
                  <a:srgbClr val="002060"/>
                </a:solidFill>
                <a:latin typeface="ＤＦＰ中太丸ゴシック体" panose="020F0700010101010101" pitchFamily="50" charset="-128"/>
                <a:ea typeface="ＤＦＰ中太丸ゴシック体" panose="020F0700010101010101" pitchFamily="50" charset="-128"/>
              </a:rPr>
              <a:t>新法により</a:t>
            </a:r>
            <a:r>
              <a:rPr lang="ja-JP" altLang="en-US" sz="2400" u="sng" dirty="0">
                <a:solidFill>
                  <a:srgbClr val="C00000"/>
                </a:solidFill>
                <a:latin typeface="ＤＦＰ中太丸ゴシック体" panose="020F0700010101010101" pitchFamily="50" charset="-128"/>
                <a:ea typeface="ＤＦＰ中太丸ゴシック体" panose="020F0700010101010101" pitchFamily="50" charset="-128"/>
              </a:rPr>
              <a:t>指定薬物と同等以上に精神毒性を有する蓋然性が高い薬物</a:t>
            </a:r>
            <a:r>
              <a:rPr lang="ja-JP" altLang="en-US" sz="2400" dirty="0">
                <a:solidFill>
                  <a:srgbClr val="002060"/>
                </a:solidFill>
                <a:latin typeface="ＤＦＰ中太丸ゴシック体" panose="020F0700010101010101" pitchFamily="50" charset="-128"/>
                <a:ea typeface="ＤＦＰ中太丸ゴシック体" panose="020F0700010101010101" pitchFamily="50" charset="-128"/>
              </a:rPr>
              <a:t>も製造・輸入・販売・授与・陳列・広告等について規制の対象となったが、使用・所持についての規制はあいまいさもあり、条例での早くきめ細かい規制は必要と考えられる。</a:t>
            </a:r>
            <a:endParaRPr lang="en-US" altLang="ja-JP" sz="2400" dirty="0">
              <a:solidFill>
                <a:srgbClr val="002060"/>
              </a:solidFill>
              <a:latin typeface="ＤＦＰ中太丸ゴシック体" panose="020F0700010101010101" pitchFamily="50" charset="-128"/>
              <a:ea typeface="ＤＦＰ中太丸ゴシック体" panose="020F0700010101010101" pitchFamily="50" charset="-128"/>
            </a:endParaRPr>
          </a:p>
          <a:p>
            <a:pPr algn="ctr"/>
            <a:endParaRPr lang="ja-JP" altLang="en-US" sz="2400" dirty="0">
              <a:solidFill>
                <a:srgbClr val="002060"/>
              </a:solidFill>
              <a:latin typeface="ＤＦＰ中太丸ゴシック体" panose="020F0700010101010101" pitchFamily="50" charset="-128"/>
              <a:ea typeface="ＤＦＰ中太丸ゴシック体" panose="020F0700010101010101" pitchFamily="50" charset="-128"/>
            </a:endParaRPr>
          </a:p>
        </p:txBody>
      </p:sp>
      <p:sp>
        <p:nvSpPr>
          <p:cNvPr id="8" name="Text Box 7"/>
          <p:cNvSpPr txBox="1">
            <a:spLocks noChangeArrowheads="1"/>
          </p:cNvSpPr>
          <p:nvPr/>
        </p:nvSpPr>
        <p:spPr bwMode="auto">
          <a:xfrm>
            <a:off x="-17857" y="1294858"/>
            <a:ext cx="914400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dirty="0">
                <a:solidFill>
                  <a:srgbClr val="FF66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国の法規制を補う、早くきめ細かい規制</a:t>
            </a:r>
          </a:p>
        </p:txBody>
      </p:sp>
      <p:sp>
        <p:nvSpPr>
          <p:cNvPr id="9" name="タイトル 1"/>
          <p:cNvSpPr txBox="1">
            <a:spLocks/>
          </p:cNvSpPr>
          <p:nvPr/>
        </p:nvSpPr>
        <p:spPr bwMode="auto">
          <a:xfrm>
            <a:off x="-17857" y="3792"/>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危険ドラッグ条例の導入状況</a:t>
            </a:r>
            <a:endParaRPr lang="en-US" altLang="ja-JP" sz="32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grpSp>
        <p:nvGrpSpPr>
          <p:cNvPr id="6" name="グループ化 5"/>
          <p:cNvGrpSpPr/>
          <p:nvPr/>
        </p:nvGrpSpPr>
        <p:grpSpPr>
          <a:xfrm>
            <a:off x="539552" y="1988840"/>
            <a:ext cx="4406199" cy="4273204"/>
            <a:chOff x="425880" y="1993150"/>
            <a:chExt cx="4406199" cy="4273204"/>
          </a:xfrm>
          <a:effectLst>
            <a:outerShdw blurRad="50800" dist="38100" dir="5400000" algn="t" rotWithShape="0">
              <a:schemeClr val="tx1">
                <a:lumMod val="50000"/>
                <a:lumOff val="50000"/>
                <a:alpha val="40000"/>
              </a:schemeClr>
            </a:outerShdw>
          </a:effectLst>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880" y="1993150"/>
              <a:ext cx="4406199" cy="4273204"/>
            </a:xfrm>
            <a:prstGeom prst="rect">
              <a:avLst/>
            </a:prstGeom>
            <a:ln w="12700">
              <a:solidFill>
                <a:srgbClr val="0070C0"/>
              </a:solidFill>
            </a:ln>
          </p:spPr>
        </p:pic>
        <p:sp>
          <p:nvSpPr>
            <p:cNvPr id="3" name="テキスト ボックス 2"/>
            <p:cNvSpPr txBox="1"/>
            <p:nvPr/>
          </p:nvSpPr>
          <p:spPr>
            <a:xfrm>
              <a:off x="425880" y="2000242"/>
              <a:ext cx="2849976" cy="2492990"/>
            </a:xfrm>
            <a:prstGeom prst="rect">
              <a:avLst/>
            </a:prstGeom>
            <a:noFill/>
            <a:ln>
              <a:noFill/>
            </a:ln>
          </p:spPr>
          <p:txBody>
            <a:bodyPr wrap="square" rtlCol="0">
              <a:spAutoFit/>
            </a:bodyPr>
            <a:lstStyle/>
            <a:p>
              <a:r>
                <a:rPr kumimoji="1" lang="ja-JP" altLang="en-US" sz="1200"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a:t>
              </a:r>
              <a:r>
                <a:rPr kumimoji="1" lang="en-US" altLang="ja-JP" sz="1200"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2013</a:t>
              </a:r>
              <a:r>
                <a:rPr kumimoji="1" lang="ja-JP" altLang="en-US" sz="1200"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年までに条例制定</a:t>
              </a:r>
              <a:endParaRPr kumimoji="1" lang="en-US" altLang="ja-JP" sz="1200"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kumimoji="1" lang="ja-JP" altLang="en-US" sz="1200"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東京都、愛知県、大阪府、徳島県、</a:t>
              </a:r>
              <a:endParaRPr kumimoji="1" lang="en-US" altLang="ja-JP" sz="1200"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kumimoji="1" lang="ja-JP" altLang="en-US" sz="1200"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和歌山県、鳥取県</a:t>
              </a:r>
              <a:endParaRPr kumimoji="1" lang="en-US" altLang="ja-JP" sz="1200"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kumimoji="1" lang="ja-JP" altLang="en-US" sz="1200"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a:t>
              </a:r>
              <a:r>
                <a:rPr kumimoji="1" lang="en-US" altLang="ja-JP" sz="1200"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2014</a:t>
              </a:r>
              <a:r>
                <a:rPr kumimoji="1" lang="ja-JP" altLang="en-US" sz="1200"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年に条例制定</a:t>
              </a:r>
              <a:endParaRPr kumimoji="1" lang="en-US" altLang="ja-JP" sz="1200"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kumimoji="1" lang="ja-JP" altLang="en-US" sz="1200"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石川県、兵庫県、岐阜県、佐賀県、</a:t>
              </a:r>
              <a:endParaRPr kumimoji="1" lang="en-US" altLang="ja-JP" sz="1200"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kumimoji="1" lang="ja-JP" altLang="en-US" sz="1200"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福岡県、新潟県、静岡県、愛媛県、</a:t>
              </a:r>
              <a:endParaRPr kumimoji="1" lang="en-US" altLang="ja-JP" sz="1200"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kumimoji="1" lang="ja-JP" altLang="en-US" sz="1200"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京都府</a:t>
              </a:r>
              <a:br>
                <a:rPr kumimoji="1" lang="en-US" altLang="ja-JP" sz="1200"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br>
              <a:r>
                <a:rPr kumimoji="1" lang="ja-JP" altLang="en-US" sz="1200" dirty="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・条例導入準備中</a:t>
              </a:r>
              <a:endParaRPr kumimoji="1" lang="en-US" altLang="ja-JP" sz="1200" dirty="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kumimoji="1" lang="ja-JP" altLang="en-US" sz="1200" dirty="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神奈川県、岡山県、滋賀県、</a:t>
              </a:r>
              <a:br>
                <a:rPr kumimoji="1" lang="en-US" altLang="ja-JP" sz="1200" dirty="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br>
              <a:r>
                <a:rPr kumimoji="1" lang="ja-JP" altLang="en-US" sz="1200" dirty="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千葉県、群馬県、埼玉県、</a:t>
              </a:r>
              <a:endParaRPr kumimoji="1" lang="en-US" altLang="ja-JP" sz="1200" dirty="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kumimoji="1" lang="ja-JP" altLang="en-US" sz="1200" dirty="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宮城県、北海</a:t>
              </a:r>
              <a:r>
                <a:rPr kumimoji="1" lang="en-US" altLang="ja-JP" sz="1200" dirty="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d</a:t>
              </a:r>
              <a:r>
                <a:rPr kumimoji="1" lang="ja-JP" altLang="en-US" sz="1200" dirty="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婦、栃木県、</a:t>
              </a:r>
              <a:endParaRPr kumimoji="1" lang="en-US" altLang="ja-JP" sz="1200" dirty="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kumimoji="1" lang="ja-JP" altLang="en-US" sz="1200" dirty="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香川県、高知県</a:t>
              </a:r>
              <a:br>
                <a:rPr kumimoji="1" lang="en-US" altLang="ja-JP" sz="1200" dirty="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br>
              <a:endParaRPr kumimoji="1" lang="ja-JP" altLang="en-US" sz="1200" dirty="0">
                <a:solidFill>
                  <a:srgbClr val="00B05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grpSp>
    </p:spTree>
    <p:extLst>
      <p:ext uri="{BB962C8B-B14F-4D97-AF65-F5344CB8AC3E}">
        <p14:creationId xmlns:p14="http://schemas.microsoft.com/office/powerpoint/2010/main" val="3627599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575" y="2153671"/>
            <a:ext cx="3645016" cy="2508038"/>
          </a:xfrm>
          <a:prstGeom prst="rect">
            <a:avLst/>
          </a:prstGeom>
        </p:spPr>
      </p:pic>
      <p:pic>
        <p:nvPicPr>
          <p:cNvPr id="9" name="図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720044">
            <a:off x="688129" y="3801847"/>
            <a:ext cx="4120022" cy="2072446"/>
          </a:xfrm>
          <a:prstGeom prst="rect">
            <a:avLst/>
          </a:prstGeom>
        </p:spPr>
      </p:pic>
      <p:pic>
        <p:nvPicPr>
          <p:cNvPr id="11" name="図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97604" y="5157193"/>
            <a:ext cx="3202987" cy="1367160"/>
          </a:xfrm>
          <a:prstGeom prst="rect">
            <a:avLst/>
          </a:prstGeom>
        </p:spPr>
      </p:pic>
      <p:pic>
        <p:nvPicPr>
          <p:cNvPr id="12" name="図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02478" y="2153671"/>
            <a:ext cx="3649577" cy="2744465"/>
          </a:xfrm>
          <a:prstGeom prst="rect">
            <a:avLst/>
          </a:prstGeom>
        </p:spPr>
      </p:pic>
      <p:pic>
        <p:nvPicPr>
          <p:cNvPr id="13" name="図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76004" y="4253337"/>
            <a:ext cx="3649577" cy="2275385"/>
          </a:xfrm>
          <a:prstGeom prst="rect">
            <a:avLst/>
          </a:prstGeom>
        </p:spPr>
      </p:pic>
      <p:sp>
        <p:nvSpPr>
          <p:cNvPr id="14" name="タイトル 1"/>
          <p:cNvSpPr txBox="1">
            <a:spLocks/>
          </p:cNvSpPr>
          <p:nvPr/>
        </p:nvSpPr>
        <p:spPr>
          <a:xfrm>
            <a:off x="0" y="166885"/>
            <a:ext cx="9161857" cy="1470025"/>
          </a:xfrm>
          <a:prstGeom prst="rect">
            <a:avLst/>
          </a:prstGeom>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SNS</a:t>
            </a:r>
            <a:r>
              <a:rPr lang="ja-JP" altLang="en-US" sz="4800" dirty="0" err="1">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a:t>
            </a:r>
            <a:r>
              <a:rPr lang="ja-JP" altLang="en-US"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ネットショップ</a:t>
            </a:r>
            <a:endParaRPr lang="en-US" altLang="ja-JP"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r>
              <a:rPr lang="ja-JP" altLang="en-US" sz="4800" dirty="0">
                <a:solidFill>
                  <a:srgbClr val="00206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等の勧誘には要注意！</a:t>
            </a:r>
          </a:p>
        </p:txBody>
      </p:sp>
      <p:pic>
        <p:nvPicPr>
          <p:cNvPr id="15" name="Picture 34" descr="19ILBH05"/>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20043" y="2090440"/>
            <a:ext cx="2204863" cy="2188160"/>
          </a:xfrm>
          <a:prstGeom prst="rect">
            <a:avLst/>
          </a:prstGeom>
          <a:noFill/>
        </p:spPr>
      </p:pic>
      <p:pic>
        <p:nvPicPr>
          <p:cNvPr id="2" name="図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01052" y="3280500"/>
            <a:ext cx="2151003" cy="3243852"/>
          </a:xfrm>
          <a:prstGeom prst="rect">
            <a:avLst/>
          </a:prstGeom>
        </p:spPr>
      </p:pic>
      <p:sp>
        <p:nvSpPr>
          <p:cNvPr id="16" name="Text Box 7"/>
          <p:cNvSpPr txBox="1">
            <a:spLocks noChangeArrowheads="1"/>
          </p:cNvSpPr>
          <p:nvPr/>
        </p:nvSpPr>
        <p:spPr bwMode="auto">
          <a:xfrm>
            <a:off x="0" y="1530239"/>
            <a:ext cx="914400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dirty="0">
                <a:solidFill>
                  <a:srgbClr val="FF66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最近はデリバリーでの販売にも要注意！</a:t>
            </a:r>
          </a:p>
        </p:txBody>
      </p:sp>
    </p:spTree>
    <p:extLst>
      <p:ext uri="{BB962C8B-B14F-4D97-AF65-F5344CB8AC3E}">
        <p14:creationId xmlns:p14="http://schemas.microsoft.com/office/powerpoint/2010/main" val="2503781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bwMode="auto">
          <a:xfrm>
            <a:off x="-17144" y="-559"/>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メディアリテラシー</a:t>
            </a:r>
            <a:endParaRPr lang="en-US" altLang="ja-JP"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graphicFrame>
        <p:nvGraphicFramePr>
          <p:cNvPr id="9" name="図表 8"/>
          <p:cNvGraphicFramePr/>
          <p:nvPr>
            <p:extLst>
              <p:ext uri="{D42A27DB-BD31-4B8C-83A1-F6EECF244321}">
                <p14:modId xmlns:p14="http://schemas.microsoft.com/office/powerpoint/2010/main" val="561622907"/>
              </p:ext>
            </p:extLst>
          </p:nvPr>
        </p:nvGraphicFramePr>
        <p:xfrm>
          <a:off x="361475" y="1772816"/>
          <a:ext cx="852025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p:cNvSpPr txBox="1"/>
          <p:nvPr/>
        </p:nvSpPr>
        <p:spPr>
          <a:xfrm>
            <a:off x="1115616" y="2780928"/>
            <a:ext cx="7605060" cy="400110"/>
          </a:xfrm>
          <a:prstGeom prst="rect">
            <a:avLst/>
          </a:prstGeom>
          <a:noFill/>
        </p:spPr>
        <p:txBody>
          <a:bodyPr wrap="square" rtlCol="0">
            <a:spAutoFit/>
          </a:bodyPr>
          <a:lstStyle/>
          <a:p>
            <a:r>
              <a:rPr kumimoji="1" lang="ja-JP" altLang="en-US" sz="2000" dirty="0">
                <a:solidFill>
                  <a:srgbClr val="002060"/>
                </a:solidFill>
                <a:latin typeface="ＤＦＰ中太丸ゴシック体" panose="020F0700010101010101" pitchFamily="50" charset="-128"/>
                <a:ea typeface="ＤＦＰ中太丸ゴシック体" panose="020F0700010101010101" pitchFamily="50" charset="-128"/>
              </a:rPr>
              <a:t>冷静に判断すれば、真剣に取り扱う必要がない情報かも・・・。</a:t>
            </a:r>
          </a:p>
        </p:txBody>
      </p:sp>
      <p:sp>
        <p:nvSpPr>
          <p:cNvPr id="5" name="テキスト ボックス 4"/>
          <p:cNvSpPr txBox="1"/>
          <p:nvPr/>
        </p:nvSpPr>
        <p:spPr>
          <a:xfrm>
            <a:off x="1115616" y="4210700"/>
            <a:ext cx="7605060" cy="707886"/>
          </a:xfrm>
          <a:prstGeom prst="rect">
            <a:avLst/>
          </a:prstGeom>
          <a:noFill/>
        </p:spPr>
        <p:txBody>
          <a:bodyPr wrap="square" rtlCol="0">
            <a:spAutoFit/>
          </a:bodyPr>
          <a:lstStyle/>
          <a:p>
            <a:r>
              <a:rPr kumimoji="1" lang="ja-JP" altLang="en-US" sz="2000" dirty="0">
                <a:solidFill>
                  <a:srgbClr val="002060"/>
                </a:solidFill>
                <a:latin typeface="ＤＦＰ中太丸ゴシック体" panose="020F0700010101010101" pitchFamily="50" charset="-128"/>
                <a:ea typeface="ＤＦＰ中太丸ゴシック体" panose="020F0700010101010101" pitchFamily="50" charset="-128"/>
              </a:rPr>
              <a:t>健康被害が生じる可能性が省略されていたり、小さく取り扱われ</a:t>
            </a:r>
            <a:endParaRPr kumimoji="1" lang="en-US" altLang="ja-JP" sz="2000" dirty="0">
              <a:solidFill>
                <a:srgbClr val="002060"/>
              </a:solidFill>
              <a:latin typeface="ＤＦＰ中太丸ゴシック体" panose="020F0700010101010101" pitchFamily="50" charset="-128"/>
              <a:ea typeface="ＤＦＰ中太丸ゴシック体" panose="020F0700010101010101" pitchFamily="50" charset="-128"/>
            </a:endParaRPr>
          </a:p>
          <a:p>
            <a:r>
              <a:rPr kumimoji="1" lang="ja-JP" altLang="en-US" sz="2000" dirty="0">
                <a:solidFill>
                  <a:srgbClr val="002060"/>
                </a:solidFill>
                <a:latin typeface="ＤＦＰ中太丸ゴシック体" panose="020F0700010101010101" pitchFamily="50" charset="-128"/>
                <a:ea typeface="ＤＦＰ中太丸ゴシック体" panose="020F0700010101010101" pitchFamily="50" charset="-128"/>
              </a:rPr>
              <a:t>ている。反対意見は？</a:t>
            </a:r>
          </a:p>
        </p:txBody>
      </p:sp>
      <p:sp>
        <p:nvSpPr>
          <p:cNvPr id="6" name="テキスト ボックス 5"/>
          <p:cNvSpPr txBox="1"/>
          <p:nvPr/>
        </p:nvSpPr>
        <p:spPr>
          <a:xfrm>
            <a:off x="1115616" y="5724000"/>
            <a:ext cx="7088934" cy="707886"/>
          </a:xfrm>
          <a:prstGeom prst="rect">
            <a:avLst/>
          </a:prstGeom>
          <a:noFill/>
        </p:spPr>
        <p:txBody>
          <a:bodyPr wrap="square" rtlCol="0">
            <a:spAutoFit/>
          </a:bodyPr>
          <a:lstStyle/>
          <a:p>
            <a:r>
              <a:rPr kumimoji="1" lang="ja-JP" altLang="en-US" sz="2000" dirty="0">
                <a:solidFill>
                  <a:srgbClr val="002060"/>
                </a:solidFill>
                <a:latin typeface="ＤＦＰ中太丸ゴシック体" panose="020F0700010101010101" pitchFamily="50" charset="-128"/>
                <a:ea typeface="ＤＦＰ中太丸ゴシック体" panose="020F0700010101010101" pitchFamily="50" charset="-128"/>
              </a:rPr>
              <a:t>情報の発信は利益を上げるだけでなく、考えを広めるために発信されることもある。</a:t>
            </a:r>
          </a:p>
        </p:txBody>
      </p:sp>
      <p:sp>
        <p:nvSpPr>
          <p:cNvPr id="10" name="正方形/長方形 9"/>
          <p:cNvSpPr/>
          <p:nvPr/>
        </p:nvSpPr>
        <p:spPr>
          <a:xfrm>
            <a:off x="0" y="1276810"/>
            <a:ext cx="9161144" cy="584775"/>
          </a:xfrm>
          <a:prstGeom prst="rect">
            <a:avLst/>
          </a:prstGeom>
        </p:spPr>
        <p:txBody>
          <a:bodyPr wrap="square">
            <a:spAutoFit/>
          </a:bodyPr>
          <a:lstStyle/>
          <a:p>
            <a:pPr algn="ctr"/>
            <a:r>
              <a:rPr lang="ja-JP" altLang="en-US" sz="3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インターネット、ネットショップ、</a:t>
            </a:r>
            <a:r>
              <a:rPr lang="en-US" altLang="ja-JP" sz="3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SNS</a:t>
            </a:r>
            <a:endParaRPr lang="ja-JP" altLang="en-US" sz="3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Tree>
    <p:extLst>
      <p:ext uri="{BB962C8B-B14F-4D97-AF65-F5344CB8AC3E}">
        <p14:creationId xmlns:p14="http://schemas.microsoft.com/office/powerpoint/2010/main" val="785603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7857" y="3792"/>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危険ドラッグの入手</a:t>
            </a:r>
            <a:endParaRPr lang="en-US" altLang="ja-JP" sz="32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sp>
        <p:nvSpPr>
          <p:cNvPr id="5" name="テキスト ボックス 4"/>
          <p:cNvSpPr txBox="1"/>
          <p:nvPr/>
        </p:nvSpPr>
        <p:spPr>
          <a:xfrm>
            <a:off x="0" y="1350381"/>
            <a:ext cx="9144000" cy="584775"/>
          </a:xfrm>
          <a:prstGeom prst="rect">
            <a:avLst/>
          </a:prstGeom>
          <a:noFill/>
        </p:spPr>
        <p:txBody>
          <a:bodyPr wrap="square" rtlCol="0">
            <a:spAutoFit/>
          </a:bodyPr>
          <a:lstStyle/>
          <a:p>
            <a:pPr algn="ctr"/>
            <a:r>
              <a:rPr kumimoji="1" lang="ja-JP" altLang="en-US" sz="3200" u="sng" dirty="0">
                <a:solidFill>
                  <a:srgbClr val="FF66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意識調査で５３％が入手可能と返答</a:t>
            </a:r>
          </a:p>
        </p:txBody>
      </p:sp>
      <p:pic>
        <p:nvPicPr>
          <p:cNvPr id="6" name="Picture 3"/>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970800" y="2106066"/>
            <a:ext cx="5202399" cy="43204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タイトル 1"/>
          <p:cNvSpPr>
            <a:spLocks/>
          </p:cNvSpPr>
          <p:nvPr/>
        </p:nvSpPr>
        <p:spPr bwMode="auto">
          <a:xfrm>
            <a:off x="2474856" y="5646272"/>
            <a:ext cx="224116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nchor="b"/>
          <a:lstStyle>
            <a:lvl1pPr eaLnBrk="0" hangingPunct="0">
              <a:spcBef>
                <a:spcPct val="20000"/>
              </a:spcBef>
              <a:buChar char="•"/>
              <a:defRPr kumimoji="1" sz="2400">
                <a:solidFill>
                  <a:srgbClr val="000000"/>
                </a:solidFill>
                <a:latin typeface="Tahoma" panose="020B0604030504040204" pitchFamily="34" charset="0"/>
                <a:ea typeface="ＭＳ Ｐゴシック" panose="020B0600070205080204" pitchFamily="50" charset="-128"/>
              </a:defRPr>
            </a:lvl1pPr>
            <a:lvl2pPr marL="742950" indent="-285750" eaLnBrk="0" hangingPunct="0">
              <a:spcBef>
                <a:spcPct val="20000"/>
              </a:spcBef>
              <a:buChar char="–"/>
              <a:defRPr kumimoji="1" sz="2200">
                <a:solidFill>
                  <a:srgbClr val="000000"/>
                </a:solidFill>
                <a:latin typeface="Tahoma" panose="020B0604030504040204" pitchFamily="34" charset="0"/>
                <a:ea typeface="ＭＳ Ｐゴシック" panose="020B0600070205080204" pitchFamily="50" charset="-128"/>
              </a:defRPr>
            </a:lvl2pPr>
            <a:lvl3pPr marL="1143000" indent="-228600" eaLnBrk="0" hangingPunct="0">
              <a:spcBef>
                <a:spcPct val="20000"/>
              </a:spcBef>
              <a:buChar char="•"/>
              <a:defRPr kumimoji="1" sz="2000">
                <a:solidFill>
                  <a:srgbClr val="000000"/>
                </a:solidFill>
                <a:latin typeface="Tahoma" panose="020B0604030504040204" pitchFamily="34" charset="0"/>
                <a:ea typeface="ＭＳ Ｐゴシック" panose="020B0600070205080204" pitchFamily="50" charset="-128"/>
              </a:defRPr>
            </a:lvl3pPr>
            <a:lvl4pPr marL="1600200" indent="-228600" eaLnBrk="0" hangingPunct="0">
              <a:spcBef>
                <a:spcPct val="20000"/>
              </a:spcBef>
              <a:buChar char="–"/>
              <a:defRPr kumimoji="1">
                <a:solidFill>
                  <a:srgbClr val="000000"/>
                </a:solidFill>
                <a:latin typeface="Tahoma" panose="020B0604030504040204" pitchFamily="34" charset="0"/>
                <a:ea typeface="ＭＳ Ｐゴシック" panose="020B0600070205080204" pitchFamily="50" charset="-128"/>
              </a:defRPr>
            </a:lvl4pPr>
            <a:lvl5pPr marL="2057400" indent="-228600" eaLnBrk="0" hangingPunct="0">
              <a:spcBef>
                <a:spcPct val="20000"/>
              </a:spcBef>
              <a:buChar char="•"/>
              <a:defRPr kumimoji="1">
                <a:solidFill>
                  <a:srgbClr val="000000"/>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rgbClr val="000000"/>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rgbClr val="000000"/>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rgbClr val="000000"/>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rgbClr val="000000"/>
                </a:solidFill>
                <a:latin typeface="Tahoma" panose="020B0604030504040204" pitchFamily="34" charset="0"/>
                <a:ea typeface="ＭＳ Ｐゴシック" panose="020B0600070205080204" pitchFamily="50" charset="-128"/>
              </a:defRPr>
            </a:lvl9pPr>
          </a:lstStyle>
          <a:p>
            <a:pPr>
              <a:spcBef>
                <a:spcPct val="0"/>
              </a:spcBef>
              <a:buFontTx/>
              <a:buNone/>
            </a:pPr>
            <a:r>
              <a:rPr lang="en-US" altLang="ja-JP" sz="1800" dirty="0">
                <a:latin typeface="ＤＦＰ中太丸ゴシック体" panose="020F0700010101010101" pitchFamily="50" charset="-128"/>
                <a:ea typeface="ＤＦＰ中太丸ゴシック体" panose="020F0700010101010101" pitchFamily="50" charset="-128"/>
              </a:rPr>
              <a:t>(</a:t>
            </a:r>
            <a:r>
              <a:rPr lang="ja-JP" altLang="en-US" sz="1800" dirty="0">
                <a:latin typeface="ＤＦＰ中太丸ゴシック体" panose="020F0700010101010101" pitchFamily="50" charset="-128"/>
                <a:ea typeface="ＤＦＰ中太丸ゴシック体" panose="020F0700010101010101" pitchFamily="50" charset="-128"/>
              </a:rPr>
              <a:t>平成</a:t>
            </a:r>
            <a:r>
              <a:rPr lang="en-US" altLang="ja-JP" sz="1800" dirty="0">
                <a:latin typeface="ＤＦＰ中太丸ゴシック体" panose="020F0700010101010101" pitchFamily="50" charset="-128"/>
                <a:ea typeface="ＤＦＰ中太丸ゴシック体" panose="020F0700010101010101" pitchFamily="50" charset="-128"/>
              </a:rPr>
              <a:t>27</a:t>
            </a:r>
            <a:r>
              <a:rPr lang="ja-JP" altLang="en-US" sz="1800" dirty="0">
                <a:latin typeface="ＤＦＰ中太丸ゴシック体" panose="020F0700010101010101" pitchFamily="50" charset="-128"/>
                <a:ea typeface="ＤＦＰ中太丸ゴシック体" panose="020F0700010101010101" pitchFamily="50" charset="-128"/>
              </a:rPr>
              <a:t>年</a:t>
            </a:r>
            <a:r>
              <a:rPr lang="en-US" altLang="ja-JP" sz="1800" dirty="0">
                <a:latin typeface="ＤＦＰ中太丸ゴシック体" panose="020F0700010101010101" pitchFamily="50" charset="-128"/>
                <a:ea typeface="ＤＦＰ中太丸ゴシック体" panose="020F0700010101010101" pitchFamily="50" charset="-128"/>
              </a:rPr>
              <a:t>2</a:t>
            </a:r>
            <a:r>
              <a:rPr lang="ja-JP" altLang="en-US" sz="1800" dirty="0">
                <a:latin typeface="ＤＦＰ中太丸ゴシック体" panose="020F0700010101010101" pitchFamily="50" charset="-128"/>
                <a:ea typeface="ＤＦＰ中太丸ゴシック体" panose="020F0700010101010101" pitchFamily="50" charset="-128"/>
              </a:rPr>
              <a:t>月</a:t>
            </a:r>
            <a:r>
              <a:rPr lang="en-US" altLang="ja-JP" sz="1800" dirty="0">
                <a:latin typeface="ＤＦＰ中太丸ゴシック体" panose="020F0700010101010101" pitchFamily="50" charset="-128"/>
                <a:ea typeface="ＤＦＰ中太丸ゴシック体" panose="020F0700010101010101" pitchFamily="50" charset="-128"/>
              </a:rPr>
              <a:t>6</a:t>
            </a:r>
            <a:r>
              <a:rPr lang="ja-JP" altLang="en-US" sz="1800" dirty="0">
                <a:latin typeface="ＤＦＰ中太丸ゴシック体" panose="020F0700010101010101" pitchFamily="50" charset="-128"/>
                <a:ea typeface="ＤＦＰ中太丸ゴシック体" panose="020F0700010101010101" pitchFamily="50" charset="-128"/>
              </a:rPr>
              <a:t>日</a:t>
            </a:r>
            <a:endParaRPr lang="en-US" altLang="ja-JP" sz="1800" dirty="0">
              <a:latin typeface="ＤＦＰ中太丸ゴシック体" panose="020F0700010101010101" pitchFamily="50" charset="-128"/>
              <a:ea typeface="ＤＦＰ中太丸ゴシック体" panose="020F0700010101010101" pitchFamily="50" charset="-128"/>
            </a:endParaRPr>
          </a:p>
          <a:p>
            <a:pPr>
              <a:spcBef>
                <a:spcPct val="0"/>
              </a:spcBef>
              <a:buFontTx/>
              <a:buNone/>
            </a:pPr>
            <a:r>
              <a:rPr lang="ja-JP" altLang="en-US" sz="1800" dirty="0">
                <a:latin typeface="ＤＦＰ中太丸ゴシック体" panose="020F0700010101010101" pitchFamily="50" charset="-128"/>
                <a:ea typeface="ＤＦＰ中太丸ゴシック体" panose="020F0700010101010101" pitchFamily="50" charset="-128"/>
              </a:rPr>
              <a:t>　日経新聞</a:t>
            </a:r>
            <a:r>
              <a:rPr lang="en-US" altLang="ja-JP" sz="1800" dirty="0">
                <a:latin typeface="ＤＦＰ中太丸ゴシック体" panose="020F0700010101010101" pitchFamily="50" charset="-128"/>
                <a:ea typeface="ＤＦＰ中太丸ゴシック体" panose="020F0700010101010101" pitchFamily="50" charset="-128"/>
              </a:rPr>
              <a:t>)</a:t>
            </a:r>
            <a:r>
              <a:rPr lang="ja-JP" altLang="en-US" sz="1800" dirty="0">
                <a:latin typeface="ＤＦＰ中太丸ゴシック体" panose="020F0700010101010101" pitchFamily="50" charset="-128"/>
                <a:ea typeface="ＤＦＰ中太丸ゴシック体" panose="020F0700010101010101" pitchFamily="50" charset="-128"/>
              </a:rPr>
              <a:t>　</a:t>
            </a:r>
          </a:p>
        </p:txBody>
      </p:sp>
      <p:sp>
        <p:nvSpPr>
          <p:cNvPr id="8" name="タイトル 1"/>
          <p:cNvSpPr>
            <a:spLocks/>
          </p:cNvSpPr>
          <p:nvPr/>
        </p:nvSpPr>
        <p:spPr bwMode="auto">
          <a:xfrm>
            <a:off x="5220072" y="6107458"/>
            <a:ext cx="43116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nchor="b"/>
          <a:lstStyle>
            <a:lvl1pPr eaLnBrk="0" hangingPunct="0">
              <a:spcBef>
                <a:spcPct val="20000"/>
              </a:spcBef>
              <a:buChar char="•"/>
              <a:defRPr kumimoji="1" sz="2400">
                <a:solidFill>
                  <a:srgbClr val="000000"/>
                </a:solidFill>
                <a:latin typeface="Tahoma" panose="020B0604030504040204" pitchFamily="34" charset="0"/>
                <a:ea typeface="ＭＳ Ｐゴシック" panose="020B0600070205080204" pitchFamily="50" charset="-128"/>
              </a:defRPr>
            </a:lvl1pPr>
            <a:lvl2pPr marL="742950" indent="-285750" eaLnBrk="0" hangingPunct="0">
              <a:spcBef>
                <a:spcPct val="20000"/>
              </a:spcBef>
              <a:buChar char="–"/>
              <a:defRPr kumimoji="1" sz="2200">
                <a:solidFill>
                  <a:srgbClr val="000000"/>
                </a:solidFill>
                <a:latin typeface="Tahoma" panose="020B0604030504040204" pitchFamily="34" charset="0"/>
                <a:ea typeface="ＭＳ Ｐゴシック" panose="020B0600070205080204" pitchFamily="50" charset="-128"/>
              </a:defRPr>
            </a:lvl2pPr>
            <a:lvl3pPr marL="1143000" indent="-228600" eaLnBrk="0" hangingPunct="0">
              <a:spcBef>
                <a:spcPct val="20000"/>
              </a:spcBef>
              <a:buChar char="•"/>
              <a:defRPr kumimoji="1" sz="2000">
                <a:solidFill>
                  <a:srgbClr val="000000"/>
                </a:solidFill>
                <a:latin typeface="Tahoma" panose="020B0604030504040204" pitchFamily="34" charset="0"/>
                <a:ea typeface="ＭＳ Ｐゴシック" panose="020B0600070205080204" pitchFamily="50" charset="-128"/>
              </a:defRPr>
            </a:lvl3pPr>
            <a:lvl4pPr marL="1600200" indent="-228600" eaLnBrk="0" hangingPunct="0">
              <a:spcBef>
                <a:spcPct val="20000"/>
              </a:spcBef>
              <a:buChar char="–"/>
              <a:defRPr kumimoji="1">
                <a:solidFill>
                  <a:srgbClr val="000000"/>
                </a:solidFill>
                <a:latin typeface="Tahoma" panose="020B0604030504040204" pitchFamily="34" charset="0"/>
                <a:ea typeface="ＭＳ Ｐゴシック" panose="020B0600070205080204" pitchFamily="50" charset="-128"/>
              </a:defRPr>
            </a:lvl4pPr>
            <a:lvl5pPr marL="2057400" indent="-228600" eaLnBrk="0" hangingPunct="0">
              <a:spcBef>
                <a:spcPct val="20000"/>
              </a:spcBef>
              <a:buChar char="•"/>
              <a:defRPr kumimoji="1">
                <a:solidFill>
                  <a:srgbClr val="000000"/>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a:solidFill>
                  <a:srgbClr val="000000"/>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a:solidFill>
                  <a:srgbClr val="000000"/>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a:solidFill>
                  <a:srgbClr val="000000"/>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a:solidFill>
                  <a:srgbClr val="000000"/>
                </a:solidFill>
                <a:latin typeface="Tahoma" panose="020B0604030504040204" pitchFamily="34" charset="0"/>
                <a:ea typeface="ＭＳ Ｐゴシック" panose="020B0600070205080204" pitchFamily="50" charset="-128"/>
              </a:defRPr>
            </a:lvl9pPr>
          </a:lstStyle>
          <a:p>
            <a:pPr>
              <a:spcBef>
                <a:spcPct val="0"/>
              </a:spcBef>
              <a:buFontTx/>
              <a:buNone/>
            </a:pPr>
            <a:r>
              <a:rPr lang="ja-JP" altLang="en-US" sz="1800" dirty="0">
                <a:latin typeface="ＤＦＰ中太丸ゴシック体" panose="020F0700010101010101" pitchFamily="50" charset="-128"/>
                <a:ea typeface="ＤＦＰ中太丸ゴシック体" panose="020F0700010101010101" pitchFamily="50" charset="-128"/>
              </a:rPr>
              <a:t>（注）日本薬物対策協会まとめ　</a:t>
            </a:r>
          </a:p>
        </p:txBody>
      </p:sp>
      <p:sp>
        <p:nvSpPr>
          <p:cNvPr id="9" name="禁止 8"/>
          <p:cNvSpPr/>
          <p:nvPr/>
        </p:nvSpPr>
        <p:spPr>
          <a:xfrm>
            <a:off x="274182" y="145976"/>
            <a:ext cx="576064" cy="576064"/>
          </a:xfrm>
          <a:prstGeom prst="noSmoking">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208071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38093" y="404664"/>
            <a:ext cx="9161857" cy="2564904"/>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危険ドラッグはゼッタイに</a:t>
            </a:r>
            <a:endParaRPr lang="en-US" altLang="ja-JP"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a:p>
            <a:r>
              <a:rPr lang="ja-JP" altLang="en-US" sz="40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　</a:t>
            </a:r>
            <a:r>
              <a:rPr lang="ja-JP" altLang="en-US" sz="40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持たない、もらわない、</a:t>
            </a:r>
            <a:endParaRPr lang="en-US" altLang="ja-JP" sz="40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a:p>
            <a:r>
              <a:rPr lang="ja-JP" altLang="en-US" sz="40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買わない、使わない！</a:t>
            </a:r>
            <a:endParaRPr lang="ja-JP" altLang="en-US" sz="4000" dirty="0">
              <a:solidFill>
                <a:srgbClr val="C00000"/>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endParaRPr>
          </a:p>
          <a:p>
            <a:endParaRPr lang="en-US" altLang="ja-JP" sz="40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2564904"/>
            <a:ext cx="2881873" cy="4076455"/>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5441" y="2567849"/>
            <a:ext cx="4869694" cy="2736304"/>
          </a:xfrm>
          <a:prstGeom prst="rect">
            <a:avLst/>
          </a:prstGeom>
        </p:spPr>
      </p:pic>
      <p:sp>
        <p:nvSpPr>
          <p:cNvPr id="11" name="テキスト ボックス 10"/>
          <p:cNvSpPr txBox="1"/>
          <p:nvPr/>
        </p:nvSpPr>
        <p:spPr>
          <a:xfrm>
            <a:off x="3565441" y="5304153"/>
            <a:ext cx="4869694" cy="1332000"/>
          </a:xfrm>
          <a:prstGeom prst="rect">
            <a:avLst/>
          </a:prstGeom>
          <a:solidFill>
            <a:schemeClr val="bg1"/>
          </a:solidFill>
          <a:ln w="12700">
            <a:noFill/>
          </a:ln>
        </p:spPr>
        <p:txBody>
          <a:bodyPr wrap="square" rtlCol="0">
            <a:spAutoFit/>
          </a:bodyPr>
          <a:lstStyle/>
          <a:p>
            <a:pPr algn="ctr"/>
            <a:r>
              <a:rPr kumimoji="1" lang="ja-JP" altLang="en-US" sz="16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「一度だけなら」や「危なくないから」はウソ！</a:t>
            </a:r>
            <a:endParaRPr kumimoji="1" lang="en-US" altLang="ja-JP" sz="16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pPr algn="ctr"/>
            <a:r>
              <a:rPr kumimoji="1" lang="ja-JP" altLang="en-US" sz="16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　使用者の死亡事例が急増しています。</a:t>
            </a:r>
            <a:endParaRPr kumimoji="1" lang="en-US" altLang="ja-JP" sz="16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pPr algn="ctr"/>
            <a:endParaRPr kumimoji="1" lang="en-US" altLang="ja-JP" sz="16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pPr algn="r"/>
            <a:r>
              <a:rPr kumimoji="1" lang="ja-JP" altLang="en-US" sz="1200" dirty="0">
                <a:solidFill>
                  <a:srgbClr val="002060"/>
                </a:solidFill>
                <a:latin typeface="ＤＦＰ中太丸ゴシック体" panose="020F0700010101010101" pitchFamily="50" charset="-128"/>
                <a:ea typeface="ＤＦＰ中太丸ゴシック体" panose="020F0700010101010101" pitchFamily="50" charset="-128"/>
              </a:rPr>
              <a:t>－政府広報オンライン　「薬物対策」より－</a:t>
            </a:r>
            <a:endParaRPr kumimoji="1" lang="en-US" altLang="ja-JP" sz="1200" dirty="0">
              <a:solidFill>
                <a:srgbClr val="002060"/>
              </a:solidFill>
              <a:latin typeface="ＤＦＰ中太丸ゴシック体" panose="020F0700010101010101" pitchFamily="50" charset="-128"/>
              <a:ea typeface="ＤＦＰ中太丸ゴシック体" panose="020F0700010101010101" pitchFamily="50" charset="-128"/>
            </a:endParaRPr>
          </a:p>
          <a:p>
            <a:r>
              <a:rPr lang="en-US" altLang="ja-JP" sz="1200" dirty="0"/>
              <a:t>http://www.govonline.go.jp/tokusyu/drug/seifukoho/index.html</a:t>
            </a:r>
            <a:endParaRPr kumimoji="1" lang="ja-JP" altLang="en-US" sz="1200" dirty="0"/>
          </a:p>
        </p:txBody>
      </p:sp>
    </p:spTree>
    <p:extLst>
      <p:ext uri="{BB962C8B-B14F-4D97-AF65-F5344CB8AC3E}">
        <p14:creationId xmlns:p14="http://schemas.microsoft.com/office/powerpoint/2010/main" val="3314852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bwMode="auto">
          <a:xfrm>
            <a:off x="-17857" y="1268760"/>
            <a:ext cx="9161857" cy="2952328"/>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en-US" altLang="ja-JP" sz="60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STOP!</a:t>
            </a:r>
          </a:p>
          <a:p>
            <a:r>
              <a:rPr lang="ja-JP" altLang="en-US" sz="8000" dirty="0">
                <a:solidFill>
                  <a:srgbClr val="C0000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危険ドラッグ</a:t>
            </a:r>
          </a:p>
        </p:txBody>
      </p:sp>
      <p:sp>
        <p:nvSpPr>
          <p:cNvPr id="5" name="Rectangle 2"/>
          <p:cNvSpPr txBox="1">
            <a:spLocks/>
          </p:cNvSpPr>
          <p:nvPr/>
        </p:nvSpPr>
        <p:spPr bwMode="auto">
          <a:xfrm>
            <a:off x="0" y="5229200"/>
            <a:ext cx="9161857" cy="10458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16531" indent="-316531" algn="l" rtl="0" fontAlgn="base">
              <a:spcBef>
                <a:spcPct val="20000"/>
              </a:spcBef>
              <a:spcAft>
                <a:spcPct val="0"/>
              </a:spcAft>
              <a:buChar char="•"/>
              <a:defRPr sz="2585">
                <a:solidFill>
                  <a:schemeClr val="tx1"/>
                </a:solidFill>
                <a:latin typeface="+mn-lt"/>
                <a:ea typeface="+mn-ea"/>
                <a:cs typeface="+mn-cs"/>
              </a:defRPr>
            </a:lvl1pPr>
            <a:lvl2pPr marL="685817" indent="-263776" algn="l" rtl="0" fontAlgn="base">
              <a:spcBef>
                <a:spcPct val="20000"/>
              </a:spcBef>
              <a:spcAft>
                <a:spcPct val="0"/>
              </a:spcAft>
              <a:buChar char="–"/>
              <a:defRPr sz="2215">
                <a:solidFill>
                  <a:schemeClr val="tx1"/>
                </a:solidFill>
                <a:latin typeface="+mn-lt"/>
              </a:defRPr>
            </a:lvl2pPr>
            <a:lvl3pPr marL="1055103" indent="-211021" algn="l" rtl="0" fontAlgn="base">
              <a:spcBef>
                <a:spcPct val="20000"/>
              </a:spcBef>
              <a:spcAft>
                <a:spcPct val="0"/>
              </a:spcAft>
              <a:buChar char="•"/>
              <a:defRPr sz="1846">
                <a:solidFill>
                  <a:schemeClr val="tx1"/>
                </a:solidFill>
                <a:latin typeface="+mn-lt"/>
              </a:defRPr>
            </a:lvl3pPr>
            <a:lvl4pPr marL="1477145" indent="-211021" algn="l" rtl="0" fontAlgn="base">
              <a:spcBef>
                <a:spcPct val="20000"/>
              </a:spcBef>
              <a:spcAft>
                <a:spcPct val="0"/>
              </a:spcAft>
              <a:buChar char="–"/>
              <a:defRPr>
                <a:solidFill>
                  <a:schemeClr val="tx1"/>
                </a:solidFill>
                <a:latin typeface="+mn-lt"/>
              </a:defRPr>
            </a:lvl4pPr>
            <a:lvl5pPr marL="1899186" indent="-211021" algn="l" rtl="0" fontAlgn="base">
              <a:spcBef>
                <a:spcPct val="20000"/>
              </a:spcBef>
              <a:spcAft>
                <a:spcPct val="0"/>
              </a:spcAft>
              <a:buChar char="»"/>
              <a:defRPr sz="1477">
                <a:solidFill>
                  <a:schemeClr val="tx1"/>
                </a:solidFill>
                <a:latin typeface="+mn-lt"/>
              </a:defRPr>
            </a:lvl5pPr>
            <a:lvl6pPr marL="2321227" indent="-211021" algn="l" rtl="0" fontAlgn="base">
              <a:spcBef>
                <a:spcPct val="20000"/>
              </a:spcBef>
              <a:spcAft>
                <a:spcPct val="0"/>
              </a:spcAft>
              <a:buChar char="»"/>
              <a:defRPr sz="1477">
                <a:solidFill>
                  <a:schemeClr val="tx1"/>
                </a:solidFill>
                <a:latin typeface="+mn-lt"/>
              </a:defRPr>
            </a:lvl6pPr>
            <a:lvl7pPr marL="2743269" indent="-211021" algn="l" rtl="0" fontAlgn="base">
              <a:spcBef>
                <a:spcPct val="20000"/>
              </a:spcBef>
              <a:spcAft>
                <a:spcPct val="0"/>
              </a:spcAft>
              <a:buChar char="»"/>
              <a:defRPr sz="1477">
                <a:solidFill>
                  <a:schemeClr val="tx1"/>
                </a:solidFill>
                <a:latin typeface="+mn-lt"/>
              </a:defRPr>
            </a:lvl7pPr>
            <a:lvl8pPr marL="3165310" indent="-211021" algn="l" rtl="0" fontAlgn="base">
              <a:spcBef>
                <a:spcPct val="20000"/>
              </a:spcBef>
              <a:spcAft>
                <a:spcPct val="0"/>
              </a:spcAft>
              <a:buChar char="»"/>
              <a:defRPr sz="1477">
                <a:solidFill>
                  <a:schemeClr val="tx1"/>
                </a:solidFill>
                <a:latin typeface="+mn-lt"/>
              </a:defRPr>
            </a:lvl8pPr>
            <a:lvl9pPr marL="3587351" indent="-211021" algn="l" rtl="0" fontAlgn="base">
              <a:spcBef>
                <a:spcPct val="20000"/>
              </a:spcBef>
              <a:spcAft>
                <a:spcPct val="0"/>
              </a:spcAft>
              <a:buChar char="»"/>
              <a:defRPr sz="1477">
                <a:solidFill>
                  <a:schemeClr val="tx1"/>
                </a:solidFill>
                <a:latin typeface="+mn-lt"/>
              </a:defRPr>
            </a:lvl9pPr>
          </a:lstStyle>
          <a:p>
            <a:pPr marL="0" indent="0" algn="ctr" fontAlgn="auto">
              <a:spcBef>
                <a:spcPts val="0"/>
              </a:spcBef>
              <a:spcAft>
                <a:spcPts val="0"/>
              </a:spcAft>
              <a:buFontTx/>
              <a:buNone/>
              <a:defRPr/>
            </a:pPr>
            <a:r>
              <a:rPr kumimoji="0" lang="ja-JP" altLang="en-US" sz="1800" kern="0" dirty="0">
                <a:solidFill>
                  <a:srgbClr val="002060"/>
                </a:solidFill>
                <a:latin typeface="ＤＦＰ中太丸ゴシック体" panose="020F0700010101010101" pitchFamily="50" charset="-128"/>
                <a:ea typeface="ＤＦＰ中太丸ゴシック体" panose="020F0700010101010101" pitchFamily="50" charset="-128"/>
              </a:rPr>
              <a:t> 一 般 社 団 法 人</a:t>
            </a:r>
            <a:br>
              <a:rPr kumimoji="0" lang="en-US" altLang="ja-JP" sz="1600" kern="0" dirty="0">
                <a:solidFill>
                  <a:srgbClr val="002060"/>
                </a:solidFill>
                <a:latin typeface="ＤＦＰ中太丸ゴシック体" panose="020F0700010101010101" pitchFamily="50" charset="-128"/>
                <a:ea typeface="ＤＦＰ中太丸ゴシック体" panose="020F0700010101010101" pitchFamily="50" charset="-128"/>
              </a:rPr>
            </a:br>
            <a:r>
              <a:rPr kumimoji="0" lang="ja-JP" altLang="en-US" sz="2800" kern="0" dirty="0">
                <a:solidFill>
                  <a:srgbClr val="002060"/>
                </a:solidFill>
                <a:latin typeface="ＤＦＰ中太丸ゴシック体" panose="020F0700010101010101" pitchFamily="50" charset="-128"/>
                <a:ea typeface="ＤＦＰ中太丸ゴシック体" panose="020F0700010101010101" pitchFamily="50" charset="-128"/>
              </a:rPr>
              <a:t>愛 知 県 学 校 薬 剤 師 会 </a:t>
            </a:r>
            <a:endParaRPr kumimoji="0" lang="en-US" altLang="ja-JP" sz="1800" kern="0" dirty="0">
              <a:solidFill>
                <a:srgbClr val="002060"/>
              </a:solidFill>
              <a:latin typeface="ＤＦＰ中太丸ゴシック体" panose="020F0700010101010101" pitchFamily="50" charset="-128"/>
              <a:ea typeface="ＤＦＰ中太丸ゴシック体" panose="020F0700010101010101" pitchFamily="50" charset="-128"/>
            </a:endParaRPr>
          </a:p>
        </p:txBody>
      </p:sp>
    </p:spTree>
    <p:extLst>
      <p:ext uri="{BB962C8B-B14F-4D97-AF65-F5344CB8AC3E}">
        <p14:creationId xmlns:p14="http://schemas.microsoft.com/office/powerpoint/2010/main" val="245389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7857" y="3583"/>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最近の薬物乱用の特徴</a:t>
            </a:r>
            <a:endParaRPr lang="en-US" altLang="ja-JP"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sp>
        <p:nvSpPr>
          <p:cNvPr id="5" name="正方形/長方形 4"/>
          <p:cNvSpPr/>
          <p:nvPr/>
        </p:nvSpPr>
        <p:spPr>
          <a:xfrm>
            <a:off x="-17856" y="1340768"/>
            <a:ext cx="9161856" cy="584775"/>
          </a:xfrm>
          <a:prstGeom prst="rect">
            <a:avLst/>
          </a:prstGeom>
        </p:spPr>
        <p:txBody>
          <a:bodyPr wrap="square">
            <a:spAutoFit/>
          </a:bodyPr>
          <a:lstStyle/>
          <a:p>
            <a:pPr algn="ctr"/>
            <a:r>
              <a:rPr lang="ja-JP" altLang="en-US" sz="3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ハードドラッグからソフトドラッグ</a:t>
            </a:r>
            <a:r>
              <a:rPr lang="ja-JP" altLang="en-US" sz="28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、そして･･･</a:t>
            </a:r>
          </a:p>
        </p:txBody>
      </p:sp>
      <p:grpSp>
        <p:nvGrpSpPr>
          <p:cNvPr id="2" name="グループ化 1"/>
          <p:cNvGrpSpPr/>
          <p:nvPr/>
        </p:nvGrpSpPr>
        <p:grpSpPr>
          <a:xfrm>
            <a:off x="6146539" y="2738650"/>
            <a:ext cx="2772939" cy="2793774"/>
            <a:chOff x="6076910" y="2769125"/>
            <a:chExt cx="2772939" cy="2793774"/>
          </a:xfrm>
        </p:grpSpPr>
        <p:sp>
          <p:nvSpPr>
            <p:cNvPr id="13" name="右矢印吹き出し 12"/>
            <p:cNvSpPr/>
            <p:nvPr/>
          </p:nvSpPr>
          <p:spPr>
            <a:xfrm rot="5400000">
              <a:off x="6930455" y="1923125"/>
              <a:ext cx="900000" cy="2592000"/>
            </a:xfrm>
            <a:prstGeom prst="rightArrowCallout">
              <a:avLst>
                <a:gd name="adj1" fmla="val 132355"/>
                <a:gd name="adj2" fmla="val 120086"/>
                <a:gd name="adj3" fmla="val 12710"/>
                <a:gd name="adj4" fmla="val 80314"/>
              </a:avLst>
            </a:prstGeom>
            <a:solidFill>
              <a:srgbClr val="FF0000"/>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14" name="テキスト ボックス 13"/>
            <p:cNvSpPr txBox="1"/>
            <p:nvPr/>
          </p:nvSpPr>
          <p:spPr>
            <a:xfrm>
              <a:off x="6185553" y="2790029"/>
              <a:ext cx="2664296" cy="461665"/>
            </a:xfrm>
            <a:prstGeom prst="rect">
              <a:avLst/>
            </a:prstGeom>
            <a:noFill/>
          </p:spPr>
          <p:txBody>
            <a:bodyPr wrap="square" rtlCol="0">
              <a:spAutoFit/>
            </a:bodyPr>
            <a:lstStyle/>
            <a:p>
              <a:r>
                <a:rPr kumimoji="1" lang="ja-JP" altLang="en-US" sz="24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ハードドラッグ</a:t>
              </a:r>
            </a:p>
          </p:txBody>
        </p:sp>
        <p:sp>
          <p:nvSpPr>
            <p:cNvPr id="15" name="右矢印吹き出し 14"/>
            <p:cNvSpPr/>
            <p:nvPr/>
          </p:nvSpPr>
          <p:spPr>
            <a:xfrm rot="5400000">
              <a:off x="6930311" y="2910114"/>
              <a:ext cx="900000" cy="2592288"/>
            </a:xfrm>
            <a:prstGeom prst="rightArrowCallout">
              <a:avLst>
                <a:gd name="adj1" fmla="val 132355"/>
                <a:gd name="adj2" fmla="val 120086"/>
                <a:gd name="adj3" fmla="val 15685"/>
                <a:gd name="adj4" fmla="val 75881"/>
              </a:avLst>
            </a:prstGeom>
            <a:solidFill>
              <a:srgbClr val="FFC000"/>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6185553" y="3769226"/>
              <a:ext cx="2664296" cy="461665"/>
            </a:xfrm>
            <a:prstGeom prst="rect">
              <a:avLst/>
            </a:prstGeom>
            <a:noFill/>
          </p:spPr>
          <p:txBody>
            <a:bodyPr wrap="square" rtlCol="0">
              <a:spAutoFit/>
            </a:bodyPr>
            <a:lstStyle/>
            <a:p>
              <a:r>
                <a:rPr kumimoji="1" lang="ja-JP" altLang="en-US" sz="2400" b="1" dirty="0">
                  <a:solidFill>
                    <a:schemeClr val="bg1"/>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ソフトドラッグ</a:t>
              </a:r>
            </a:p>
          </p:txBody>
        </p:sp>
        <p:grpSp>
          <p:nvGrpSpPr>
            <p:cNvPr id="20" name="グループ化 19"/>
            <p:cNvGrpSpPr/>
            <p:nvPr/>
          </p:nvGrpSpPr>
          <p:grpSpPr>
            <a:xfrm>
              <a:off x="6076910" y="4770899"/>
              <a:ext cx="2664296" cy="792000"/>
              <a:chOff x="6076910" y="4862841"/>
              <a:chExt cx="2664296" cy="792000"/>
            </a:xfrm>
            <a:effectLst>
              <a:outerShdw blurRad="63500" sx="102000" sy="102000" algn="ctr" rotWithShape="0">
                <a:prstClr val="black">
                  <a:alpha val="40000"/>
                </a:prstClr>
              </a:outerShdw>
            </a:effectLst>
          </p:grpSpPr>
          <p:sp>
            <p:nvSpPr>
              <p:cNvPr id="19" name="正方形/長方形 18"/>
              <p:cNvSpPr/>
              <p:nvPr/>
            </p:nvSpPr>
            <p:spPr>
              <a:xfrm>
                <a:off x="6084168" y="4862841"/>
                <a:ext cx="2592288" cy="792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076910" y="4898254"/>
                <a:ext cx="2664296" cy="468000"/>
              </a:xfrm>
              <a:prstGeom prst="rect">
                <a:avLst/>
              </a:prstGeom>
              <a:noFill/>
            </p:spPr>
            <p:txBody>
              <a:bodyPr wrap="square" rtlCol="0">
                <a:spAutoFit/>
              </a:bodyPr>
              <a:lstStyle/>
              <a:p>
                <a:r>
                  <a:rPr kumimoji="1" lang="ja-JP" altLang="en-US" sz="2400" b="1" dirty="0">
                    <a:solidFill>
                      <a:srgbClr val="003366"/>
                    </a:solidFill>
                    <a:effectLst>
                      <a:outerShdw blurRad="38100" dist="38100" dir="2700000" algn="tl">
                        <a:srgbClr val="000000">
                          <a:alpha val="43137"/>
                        </a:srgbClr>
                      </a:outerShdw>
                    </a:effectLst>
                    <a:latin typeface="ＤＦＰ太丸ゴシック体" panose="020F0800010101010101" pitchFamily="50" charset="-128"/>
                    <a:ea typeface="ＤＦＰ太丸ゴシック体" panose="020F0800010101010101" pitchFamily="50" charset="-128"/>
                  </a:rPr>
                  <a:t>捕まらない薬物？</a:t>
                </a:r>
              </a:p>
            </p:txBody>
          </p:sp>
        </p:grpSp>
        <p:sp>
          <p:nvSpPr>
            <p:cNvPr id="9" name="正方形/長方形 8"/>
            <p:cNvSpPr/>
            <p:nvPr/>
          </p:nvSpPr>
          <p:spPr>
            <a:xfrm>
              <a:off x="6262857" y="5238585"/>
              <a:ext cx="2234907" cy="276999"/>
            </a:xfrm>
            <a:prstGeom prst="rect">
              <a:avLst/>
            </a:prstGeom>
          </p:spPr>
          <p:txBody>
            <a:bodyPr wrap="none">
              <a:spAutoFit/>
            </a:bodyPr>
            <a:lstStyle/>
            <a:p>
              <a:r>
                <a:rPr lang="ja-JP" altLang="ja-JP" sz="1200" b="1" dirty="0">
                  <a:latin typeface="ＤＦＰ中太丸ゴシック体" panose="020F0700010101010101" pitchFamily="50" charset="-128"/>
                  <a:ea typeface="ＤＦＰ中太丸ゴシック体" panose="020F0700010101010101" pitchFamily="50" charset="-128"/>
                </a:rPr>
                <a:t>デザイナードラッグ</a:t>
              </a:r>
              <a:r>
                <a:rPr lang="ja-JP" altLang="en-US" sz="1200" b="1" dirty="0">
                  <a:latin typeface="ＤＦＰ中太丸ゴシック体" panose="020F0700010101010101" pitchFamily="50" charset="-128"/>
                  <a:ea typeface="ＤＦＰ中太丸ゴシック体" panose="020F0700010101010101" pitchFamily="50" charset="-128"/>
                </a:rPr>
                <a:t>・医薬品</a:t>
              </a:r>
              <a:r>
                <a:rPr lang="ja-JP" altLang="ja-JP" sz="1200" dirty="0">
                  <a:latin typeface="ＤＦＰ中太丸ゴシック体" panose="020F0700010101010101" pitchFamily="50" charset="-128"/>
                  <a:ea typeface="ＤＦＰ中太丸ゴシック体" panose="020F0700010101010101" pitchFamily="50" charset="-128"/>
                </a:rPr>
                <a:t> </a:t>
              </a:r>
              <a:endParaRPr lang="ja-JP" altLang="en-US" sz="1200" dirty="0">
                <a:latin typeface="ＤＦＰ中太丸ゴシック体" panose="020F0700010101010101" pitchFamily="50" charset="-128"/>
                <a:ea typeface="ＤＦＰ中太丸ゴシック体" panose="020F0700010101010101" pitchFamily="50" charset="-128"/>
              </a:endParaRPr>
            </a:p>
          </p:txBody>
        </p:sp>
        <p:sp>
          <p:nvSpPr>
            <p:cNvPr id="21" name="正方形/長方形 20"/>
            <p:cNvSpPr/>
            <p:nvPr/>
          </p:nvSpPr>
          <p:spPr>
            <a:xfrm>
              <a:off x="6198522" y="4142409"/>
              <a:ext cx="2542684" cy="276999"/>
            </a:xfrm>
            <a:prstGeom prst="rect">
              <a:avLst/>
            </a:prstGeom>
          </p:spPr>
          <p:txBody>
            <a:bodyPr wrap="none">
              <a:spAutoFit/>
            </a:bodyPr>
            <a:lstStyle/>
            <a:p>
              <a:r>
                <a:rPr lang="ja-JP" altLang="en-US" sz="1200" b="1" dirty="0">
                  <a:latin typeface="ＤＦＰ中太丸ゴシック体" panose="020F0700010101010101" pitchFamily="50" charset="-128"/>
                  <a:ea typeface="ＤＦＰ中太丸ゴシック体" panose="020F0700010101010101" pitchFamily="50" charset="-128"/>
                </a:rPr>
                <a:t>大麻・マジックマッシュルーム等</a:t>
              </a:r>
              <a:r>
                <a:rPr lang="ja-JP" altLang="ja-JP" sz="1200" b="1" dirty="0">
                  <a:latin typeface="ＤＦＰ中太丸ゴシック体" panose="020F0700010101010101" pitchFamily="50" charset="-128"/>
                  <a:ea typeface="ＤＦＰ中太丸ゴシック体" panose="020F0700010101010101" pitchFamily="50" charset="-128"/>
                </a:rPr>
                <a:t> </a:t>
              </a:r>
              <a:endParaRPr lang="ja-JP" altLang="en-US" sz="1200" b="1" dirty="0">
                <a:latin typeface="ＤＦＰ中太丸ゴシック体" panose="020F0700010101010101" pitchFamily="50" charset="-128"/>
                <a:ea typeface="ＤＦＰ中太丸ゴシック体" panose="020F0700010101010101" pitchFamily="50" charset="-128"/>
              </a:endParaRPr>
            </a:p>
          </p:txBody>
        </p:sp>
        <p:sp>
          <p:nvSpPr>
            <p:cNvPr id="22" name="正方形/長方形 21"/>
            <p:cNvSpPr/>
            <p:nvPr/>
          </p:nvSpPr>
          <p:spPr>
            <a:xfrm>
              <a:off x="6084167" y="3171653"/>
              <a:ext cx="2669320" cy="276999"/>
            </a:xfrm>
            <a:prstGeom prst="rect">
              <a:avLst/>
            </a:prstGeom>
          </p:spPr>
          <p:txBody>
            <a:bodyPr wrap="none">
              <a:spAutoFit/>
            </a:bodyPr>
            <a:lstStyle/>
            <a:p>
              <a:r>
                <a:rPr lang="ja-JP" altLang="en-US" sz="1200" b="1" dirty="0">
                  <a:latin typeface="ＤＦＰ中太丸ゴシック体" panose="020F0700010101010101" pitchFamily="50" charset="-128"/>
                  <a:ea typeface="ＤＦＰ中太丸ゴシック体" panose="020F0700010101010101" pitchFamily="50" charset="-128"/>
                </a:rPr>
                <a:t>ヘロイン・コカイン・覚醒剤・</a:t>
              </a:r>
              <a:r>
                <a:rPr lang="en-US" altLang="ja-JP" sz="1200" b="1" dirty="0">
                  <a:latin typeface="ＤＦＰ中太丸ゴシック体" panose="020F0700010101010101" pitchFamily="50" charset="-128"/>
                  <a:ea typeface="ＤＦＰ中太丸ゴシック体" panose="020F0700010101010101" pitchFamily="50" charset="-128"/>
                </a:rPr>
                <a:t>LSD</a:t>
              </a:r>
              <a:r>
                <a:rPr lang="ja-JP" altLang="ja-JP" sz="1200" b="1" dirty="0">
                  <a:latin typeface="ＤＦＰ中太丸ゴシック体" panose="020F0700010101010101" pitchFamily="50" charset="-128"/>
                  <a:ea typeface="ＤＦＰ中太丸ゴシック体" panose="020F0700010101010101" pitchFamily="50" charset="-128"/>
                </a:rPr>
                <a:t> </a:t>
              </a:r>
              <a:endParaRPr lang="ja-JP" altLang="en-US" sz="1200" b="1" dirty="0">
                <a:latin typeface="ＤＦＰ中太丸ゴシック体" panose="020F0700010101010101" pitchFamily="50" charset="-128"/>
                <a:ea typeface="ＤＦＰ中太丸ゴシック体" panose="020F0700010101010101" pitchFamily="50" charset="-128"/>
              </a:endParaRPr>
            </a:p>
          </p:txBody>
        </p:sp>
      </p:grpSp>
      <p:sp>
        <p:nvSpPr>
          <p:cNvPr id="3" name="正方形/長方形 2"/>
          <p:cNvSpPr/>
          <p:nvPr/>
        </p:nvSpPr>
        <p:spPr>
          <a:xfrm>
            <a:off x="5976339" y="5647309"/>
            <a:ext cx="3221981" cy="1015663"/>
          </a:xfrm>
          <a:prstGeom prst="rect">
            <a:avLst/>
          </a:prstGeom>
        </p:spPr>
        <p:txBody>
          <a:bodyPr wrap="square">
            <a:spAutoFit/>
          </a:bodyPr>
          <a:lstStyle/>
          <a:p>
            <a:r>
              <a:rPr lang="ja-JP" altLang="en-US" sz="1200" dirty="0">
                <a:solidFill>
                  <a:srgbClr val="002060"/>
                </a:solidFill>
                <a:latin typeface="ＤＦＰ中太丸ゴシック体" panose="020F0700010101010101" pitchFamily="50" charset="-128"/>
                <a:ea typeface="ＤＦＰ中太丸ゴシック体" panose="020F0700010101010101" pitchFamily="50" charset="-128"/>
              </a:rPr>
              <a:t>　</a:t>
            </a:r>
            <a:r>
              <a:rPr lang="en-US" altLang="ja-JP" sz="1200" dirty="0">
                <a:solidFill>
                  <a:srgbClr val="002060"/>
                </a:solidFill>
                <a:latin typeface="ＤＦＰ中太丸ゴシック体" panose="020F0700010101010101" pitchFamily="50" charset="-128"/>
                <a:ea typeface="ＤＦＰ中太丸ゴシック体" panose="020F0700010101010101" pitchFamily="50" charset="-128"/>
              </a:rPr>
              <a:t>※ </a:t>
            </a:r>
            <a:r>
              <a:rPr lang="ja-JP" altLang="en-US" sz="1200" dirty="0">
                <a:solidFill>
                  <a:srgbClr val="002060"/>
                </a:solidFill>
                <a:latin typeface="ＤＦＰ中太丸ゴシック体" panose="020F0700010101010101" pitchFamily="50" charset="-128"/>
                <a:ea typeface="ＤＦＰ中太丸ゴシック体" panose="020F0700010101010101" pitchFamily="50" charset="-128"/>
              </a:rPr>
              <a:t>デザイナードラッグ</a:t>
            </a:r>
            <a:br>
              <a:rPr lang="en-US" altLang="ja-JP" sz="1200" dirty="0">
                <a:solidFill>
                  <a:srgbClr val="002060"/>
                </a:solidFill>
                <a:latin typeface="ＤＦＰ中太丸ゴシック体" panose="020F0700010101010101" pitchFamily="50" charset="-128"/>
                <a:ea typeface="ＤＦＰ中太丸ゴシック体" panose="020F0700010101010101" pitchFamily="50" charset="-128"/>
              </a:rPr>
            </a:br>
            <a:r>
              <a:rPr lang="ja-JP" altLang="en-US" sz="1200" dirty="0">
                <a:solidFill>
                  <a:srgbClr val="002060"/>
                </a:solidFill>
                <a:latin typeface="ＤＦＰ中太丸ゴシック体" panose="020F0700010101010101" pitchFamily="50" charset="-128"/>
                <a:ea typeface="ＤＦＰ中太丸ゴシック体" panose="020F0700010101010101" pitchFamily="50" charset="-128"/>
              </a:rPr>
              <a:t>　　規制薬物である麻薬や覚せい剤の化学</a:t>
            </a:r>
            <a:endParaRPr lang="en-US" altLang="ja-JP" sz="1200" dirty="0">
              <a:solidFill>
                <a:srgbClr val="002060"/>
              </a:solidFill>
              <a:latin typeface="ＤＦＰ中太丸ゴシック体" panose="020F0700010101010101" pitchFamily="50" charset="-128"/>
              <a:ea typeface="ＤＦＰ中太丸ゴシック体" panose="020F0700010101010101" pitchFamily="50" charset="-128"/>
            </a:endParaRPr>
          </a:p>
          <a:p>
            <a:r>
              <a:rPr lang="ja-JP" altLang="en-US" sz="1200" dirty="0">
                <a:solidFill>
                  <a:srgbClr val="002060"/>
                </a:solidFill>
                <a:latin typeface="ＤＦＰ中太丸ゴシック体" panose="020F0700010101010101" pitchFamily="50" charset="-128"/>
                <a:ea typeface="ＤＦＰ中太丸ゴシック体" panose="020F0700010101010101" pitchFamily="50" charset="-128"/>
              </a:rPr>
              <a:t>　　構造の一部を、他の官能基に置き換え</a:t>
            </a:r>
            <a:endParaRPr lang="en-US" altLang="ja-JP" sz="1200" dirty="0">
              <a:solidFill>
                <a:srgbClr val="002060"/>
              </a:solidFill>
              <a:latin typeface="ＤＦＰ中太丸ゴシック体" panose="020F0700010101010101" pitchFamily="50" charset="-128"/>
              <a:ea typeface="ＤＦＰ中太丸ゴシック体" panose="020F0700010101010101" pitchFamily="50" charset="-128"/>
            </a:endParaRPr>
          </a:p>
          <a:p>
            <a:r>
              <a:rPr lang="ja-JP" altLang="en-US" sz="1200" dirty="0">
                <a:solidFill>
                  <a:srgbClr val="002060"/>
                </a:solidFill>
                <a:latin typeface="ＤＦＰ中太丸ゴシック体" panose="020F0700010101010101" pitchFamily="50" charset="-128"/>
                <a:ea typeface="ＤＦＰ中太丸ゴシック体" panose="020F0700010101010101" pitchFamily="50" charset="-128"/>
              </a:rPr>
              <a:t>　　たもので、乱用目的で流通している化</a:t>
            </a:r>
            <a:endParaRPr lang="en-US" altLang="ja-JP" sz="1200" dirty="0">
              <a:solidFill>
                <a:srgbClr val="002060"/>
              </a:solidFill>
              <a:latin typeface="ＤＦＰ中太丸ゴシック体" panose="020F0700010101010101" pitchFamily="50" charset="-128"/>
              <a:ea typeface="ＤＦＰ中太丸ゴシック体" panose="020F0700010101010101" pitchFamily="50" charset="-128"/>
            </a:endParaRPr>
          </a:p>
          <a:p>
            <a:r>
              <a:rPr lang="ja-JP" altLang="en-US" sz="1200" dirty="0">
                <a:solidFill>
                  <a:srgbClr val="002060"/>
                </a:solidFill>
                <a:latin typeface="ＤＦＰ中太丸ゴシック体" panose="020F0700010101010101" pitchFamily="50" charset="-128"/>
                <a:ea typeface="ＤＦＰ中太丸ゴシック体" panose="020F0700010101010101" pitchFamily="50" charset="-128"/>
              </a:rPr>
              <a:t>　　学物質を指す。</a:t>
            </a:r>
          </a:p>
        </p:txBody>
      </p:sp>
      <p:graphicFrame>
        <p:nvGraphicFramePr>
          <p:cNvPr id="17" name="図表 16"/>
          <p:cNvGraphicFramePr/>
          <p:nvPr>
            <p:extLst>
              <p:ext uri="{D42A27DB-BD31-4B8C-83A1-F6EECF244321}">
                <p14:modId xmlns:p14="http://schemas.microsoft.com/office/powerpoint/2010/main" val="3653668794"/>
              </p:ext>
            </p:extLst>
          </p:nvPr>
        </p:nvGraphicFramePr>
        <p:xfrm>
          <a:off x="490149" y="2041040"/>
          <a:ext cx="5545927" cy="4331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509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bwMode="auto">
          <a:xfrm>
            <a:off x="0" y="8954"/>
            <a:ext cx="9161857" cy="1907878"/>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0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危険な依存性をもたらす薬物への</a:t>
            </a:r>
            <a:br>
              <a:rPr lang="ja-JP" altLang="en-US" sz="40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br>
            <a:r>
              <a:rPr lang="ja-JP" altLang="en-US" sz="40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規制・法律は ･･･ ？</a:t>
            </a:r>
          </a:p>
        </p:txBody>
      </p:sp>
      <p:sp>
        <p:nvSpPr>
          <p:cNvPr id="16" name="テキスト ボックス 15"/>
          <p:cNvSpPr txBox="1"/>
          <p:nvPr/>
        </p:nvSpPr>
        <p:spPr>
          <a:xfrm>
            <a:off x="539552" y="1689569"/>
            <a:ext cx="8424936" cy="523220"/>
          </a:xfrm>
          <a:prstGeom prst="rect">
            <a:avLst/>
          </a:prstGeom>
          <a:noFill/>
        </p:spPr>
        <p:txBody>
          <a:bodyPr wrap="square" rtlCol="0">
            <a:spAutoFit/>
          </a:bodyPr>
          <a:lstStyle/>
          <a:p>
            <a:r>
              <a:rPr kumimoji="1" lang="ja-JP" altLang="en-US" sz="28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・日本における規制法律と最高刑</a:t>
            </a:r>
            <a:r>
              <a:rPr kumimoji="1" lang="ja-JP" altLang="en-US" sz="20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（非営利の場合）</a:t>
            </a:r>
          </a:p>
        </p:txBody>
      </p:sp>
      <p:sp>
        <p:nvSpPr>
          <p:cNvPr id="26" name="正方形/長方形 25"/>
          <p:cNvSpPr/>
          <p:nvPr/>
        </p:nvSpPr>
        <p:spPr>
          <a:xfrm>
            <a:off x="1143171" y="5057596"/>
            <a:ext cx="3595529" cy="1508105"/>
          </a:xfrm>
          <a:prstGeom prst="rect">
            <a:avLst/>
          </a:prstGeom>
          <a:solidFill>
            <a:schemeClr val="bg1"/>
          </a:solidFill>
          <a:ln w="12700">
            <a:solidFill>
              <a:srgbClr val="0070C0"/>
            </a:solidFill>
          </a:ln>
          <a:effectLst>
            <a:outerShdw blurRad="50800" dist="38100" dir="5400000" algn="t" rotWithShape="0">
              <a:schemeClr val="tx1">
                <a:lumMod val="50000"/>
                <a:lumOff val="50000"/>
                <a:alpha val="40000"/>
              </a:schemeClr>
            </a:outerShdw>
          </a:effectLst>
        </p:spPr>
        <p:txBody>
          <a:bodyPr wrap="square">
            <a:spAutoFit/>
          </a:bodyPr>
          <a:lstStyle/>
          <a:p>
            <a:r>
              <a:rPr lang="ja-JP" altLang="en-US"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一定量以上の違法薬物の所持・運搬等における刑罰の最高刑が死刑となっているなど、日本での刑罰に比べ、重い刑罰を</a:t>
            </a:r>
            <a:r>
              <a:rPr lang="ja-JP" altLang="en-US" sz="2000"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科す</a:t>
            </a:r>
            <a:r>
              <a:rPr lang="ja-JP" altLang="en-US" dirty="0">
                <a:solidFill>
                  <a:srgbClr val="00206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国が多くある。</a:t>
            </a:r>
          </a:p>
        </p:txBody>
      </p:sp>
      <p:sp>
        <p:nvSpPr>
          <p:cNvPr id="27" name="テキスト ボックス 26"/>
          <p:cNvSpPr txBox="1"/>
          <p:nvPr/>
        </p:nvSpPr>
        <p:spPr>
          <a:xfrm>
            <a:off x="539552" y="4402286"/>
            <a:ext cx="8424936" cy="523220"/>
          </a:xfrm>
          <a:prstGeom prst="rect">
            <a:avLst/>
          </a:prstGeom>
          <a:noFill/>
        </p:spPr>
        <p:txBody>
          <a:bodyPr wrap="square" rtlCol="0">
            <a:spAutoFit/>
          </a:bodyPr>
          <a:lstStyle/>
          <a:p>
            <a:r>
              <a:rPr kumimoji="1" lang="ja-JP" altLang="en-US" sz="28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・海外における薬物規制</a:t>
            </a:r>
          </a:p>
        </p:txBody>
      </p:sp>
      <p:grpSp>
        <p:nvGrpSpPr>
          <p:cNvPr id="36" name="グループ化 35"/>
          <p:cNvGrpSpPr/>
          <p:nvPr/>
        </p:nvGrpSpPr>
        <p:grpSpPr>
          <a:xfrm>
            <a:off x="967136" y="2146821"/>
            <a:ext cx="7475096" cy="2413929"/>
            <a:chOff x="611561" y="2245087"/>
            <a:chExt cx="7776864" cy="2523617"/>
          </a:xfrm>
        </p:grpSpPr>
        <p:pic>
          <p:nvPicPr>
            <p:cNvPr id="31" name="図 30"/>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11561" y="2245087"/>
              <a:ext cx="7776864" cy="2523617"/>
            </a:xfrm>
            <a:prstGeom prst="rect">
              <a:avLst/>
            </a:prstGeom>
          </p:spPr>
        </p:pic>
        <p:sp>
          <p:nvSpPr>
            <p:cNvPr id="32" name="円/楕円 31"/>
            <p:cNvSpPr/>
            <p:nvPr/>
          </p:nvSpPr>
          <p:spPr>
            <a:xfrm>
              <a:off x="3906000" y="3567600"/>
              <a:ext cx="936000" cy="936000"/>
            </a:xfrm>
            <a:prstGeom prst="ellipse">
              <a:avLst/>
            </a:prstGeom>
            <a:gradFill flip="none" rotWithShape="1">
              <a:gsLst>
                <a:gs pos="0">
                  <a:schemeClr val="accent4">
                    <a:lumMod val="20000"/>
                    <a:lumOff val="80000"/>
                  </a:schemeClr>
                </a:gs>
                <a:gs pos="51000">
                  <a:schemeClr val="accent4">
                    <a:lumMod val="40000"/>
                    <a:lumOff val="60000"/>
                  </a:schemeClr>
                </a:gs>
                <a:gs pos="100000">
                  <a:schemeClr val="accent4">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3873838" y="3685363"/>
              <a:ext cx="1013913" cy="261610"/>
            </a:xfrm>
            <a:prstGeom prst="rect">
              <a:avLst/>
            </a:prstGeom>
            <a:noFill/>
          </p:spPr>
          <p:txBody>
            <a:bodyPr wrap="square" rtlCol="0">
              <a:spAutoFit/>
            </a:bodyPr>
            <a:lstStyle/>
            <a:p>
              <a:r>
                <a:rPr kumimoji="1" lang="ja-JP" altLang="en-US" sz="1100" dirty="0">
                  <a:latin typeface="ＤＨＰ特太ゴシック体" panose="020B0500000000000000" pitchFamily="50" charset="-128"/>
                  <a:ea typeface="ＤＨＰ特太ゴシック体" panose="020B0500000000000000" pitchFamily="50" charset="-128"/>
                </a:rPr>
                <a:t>危険ドラッグ</a:t>
              </a:r>
            </a:p>
          </p:txBody>
        </p:sp>
        <p:sp>
          <p:nvSpPr>
            <p:cNvPr id="34" name="テキスト ボックス 33"/>
            <p:cNvSpPr txBox="1"/>
            <p:nvPr/>
          </p:nvSpPr>
          <p:spPr>
            <a:xfrm>
              <a:off x="3815974" y="3874654"/>
              <a:ext cx="1129640" cy="369332"/>
            </a:xfrm>
            <a:prstGeom prst="rect">
              <a:avLst/>
            </a:prstGeom>
            <a:noFill/>
            <a:effectLst>
              <a:outerShdw blurRad="50800" dist="38100" algn="l" rotWithShape="0">
                <a:schemeClr val="bg1">
                  <a:alpha val="80000"/>
                </a:schemeClr>
              </a:outerShdw>
            </a:effectLst>
          </p:spPr>
          <p:txBody>
            <a:bodyPr wrap="square" rtlCol="0">
              <a:spAutoFit/>
            </a:bodyPr>
            <a:lstStyle/>
            <a:p>
              <a:pPr algn="ctr"/>
              <a:r>
                <a:rPr kumimoji="1" lang="ja-JP" altLang="en-US" sz="900" dirty="0">
                  <a:solidFill>
                    <a:srgbClr val="CC0000"/>
                  </a:solidFill>
                  <a:latin typeface="ＤＨＰ特太ゴシック体" panose="020B0500000000000000" pitchFamily="50" charset="-128"/>
                  <a:ea typeface="ＤＨＰ特太ゴシック体" panose="020B0500000000000000" pitchFamily="50" charset="-128"/>
                </a:rPr>
                <a:t>医薬品及び</a:t>
              </a:r>
              <a:endParaRPr kumimoji="1" lang="en-US" altLang="ja-JP" sz="900" dirty="0">
                <a:solidFill>
                  <a:srgbClr val="CC0000"/>
                </a:solidFill>
                <a:latin typeface="ＤＨＰ特太ゴシック体" panose="020B0500000000000000" pitchFamily="50" charset="-128"/>
                <a:ea typeface="ＤＨＰ特太ゴシック体" panose="020B0500000000000000" pitchFamily="50" charset="-128"/>
              </a:endParaRPr>
            </a:p>
            <a:p>
              <a:pPr algn="ctr"/>
              <a:r>
                <a:rPr kumimoji="1" lang="ja-JP" altLang="en-US" sz="900" dirty="0">
                  <a:solidFill>
                    <a:srgbClr val="CC0000"/>
                  </a:solidFill>
                  <a:latin typeface="ＤＨＰ特太ゴシック体" panose="020B0500000000000000" pitchFamily="50" charset="-128"/>
                  <a:ea typeface="ＤＨＰ特太ゴシック体" panose="020B0500000000000000" pitchFamily="50" charset="-128"/>
                </a:rPr>
                <a:t>医療機器等法</a:t>
              </a:r>
            </a:p>
          </p:txBody>
        </p:sp>
        <p:sp>
          <p:nvSpPr>
            <p:cNvPr id="35" name="テキスト ボックス 34"/>
            <p:cNvSpPr txBox="1"/>
            <p:nvPr/>
          </p:nvSpPr>
          <p:spPr>
            <a:xfrm>
              <a:off x="3988636" y="4156278"/>
              <a:ext cx="860159" cy="276999"/>
            </a:xfrm>
            <a:prstGeom prst="rect">
              <a:avLst/>
            </a:prstGeom>
            <a:noFill/>
            <a:effectLst>
              <a:outerShdw blurRad="50800" dist="38100" dir="16200000" rotWithShape="0">
                <a:schemeClr val="bg1">
                  <a:alpha val="40000"/>
                </a:schemeClr>
              </a:outerShdw>
            </a:effectLst>
          </p:spPr>
          <p:txBody>
            <a:bodyPr wrap="square" rtlCol="0">
              <a:spAutoFit/>
            </a:bodyPr>
            <a:lstStyle/>
            <a:p>
              <a:r>
                <a:rPr kumimoji="1" lang="ja-JP" altLang="en-US" sz="1200" spc="-100" dirty="0">
                  <a:latin typeface="ＤＦＰ平成ゴシック体W7" panose="020B0700000000000000" pitchFamily="50" charset="-128"/>
                  <a:ea typeface="ＤＦＰ平成ゴシック体W7" panose="020B0700000000000000" pitchFamily="50" charset="-128"/>
                </a:rPr>
                <a:t>懲役３年</a:t>
              </a:r>
            </a:p>
          </p:txBody>
        </p:sp>
      </p:grpSp>
      <p:pic>
        <p:nvPicPr>
          <p:cNvPr id="38" name="図 3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1369" y="3366442"/>
            <a:ext cx="1141049" cy="1141049"/>
          </a:xfrm>
          <a:prstGeom prst="rect">
            <a:avLst/>
          </a:prstGeom>
        </p:spPr>
      </p:pic>
      <p:pic>
        <p:nvPicPr>
          <p:cNvPr id="37" name="図 3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84920" y="4640266"/>
            <a:ext cx="3231496" cy="2042349"/>
          </a:xfrm>
          <a:prstGeom prst="rect">
            <a:avLst/>
          </a:prstGeom>
        </p:spPr>
      </p:pic>
    </p:spTree>
    <p:extLst>
      <p:ext uri="{BB962C8B-B14F-4D97-AF65-F5344CB8AC3E}">
        <p14:creationId xmlns:p14="http://schemas.microsoft.com/office/powerpoint/2010/main" val="3051080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p:cNvGraphicFramePr/>
          <p:nvPr>
            <p:extLst>
              <p:ext uri="{D42A27DB-BD31-4B8C-83A1-F6EECF244321}">
                <p14:modId xmlns:p14="http://schemas.microsoft.com/office/powerpoint/2010/main" val="372773723"/>
              </p:ext>
            </p:extLst>
          </p:nvPr>
        </p:nvGraphicFramePr>
        <p:xfrm>
          <a:off x="521694" y="2348880"/>
          <a:ext cx="8082754" cy="4331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タイトル 1"/>
          <p:cNvSpPr txBox="1">
            <a:spLocks/>
          </p:cNvSpPr>
          <p:nvPr/>
        </p:nvSpPr>
        <p:spPr bwMode="auto">
          <a:xfrm>
            <a:off x="-17857" y="0"/>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危険ドラッグとは</a:t>
            </a:r>
            <a:endParaRPr lang="en-US" altLang="ja-JP"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sp>
        <p:nvSpPr>
          <p:cNvPr id="8" name="正方形/長方形 7"/>
          <p:cNvSpPr/>
          <p:nvPr/>
        </p:nvSpPr>
        <p:spPr>
          <a:xfrm>
            <a:off x="638635" y="1268760"/>
            <a:ext cx="7848872" cy="1200329"/>
          </a:xfrm>
          <a:prstGeom prst="rect">
            <a:avLst/>
          </a:prstGeom>
          <a:noFill/>
          <a:ln w="15875">
            <a:noFill/>
          </a:ln>
          <a:effectLst>
            <a:outerShdw blurRad="50800" dist="38100" dir="5400000" algn="t" rotWithShape="0">
              <a:prstClr val="black">
                <a:alpha val="40000"/>
              </a:prstClr>
            </a:outerShdw>
          </a:effectLst>
        </p:spPr>
        <p:txBody>
          <a:bodyPr wrap="square">
            <a:spAutoFit/>
          </a:bodyPr>
          <a:lstStyle/>
          <a:p>
            <a:r>
              <a:rPr lang="ja-JP" altLang="en-US" sz="2400"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「法の網にかからない」という誤解から「脱法（合法）ドラッグ」と呼ばれ、「違法ドラッグ」とも言われたが、</a:t>
            </a:r>
            <a:r>
              <a:rPr lang="en-US" altLang="ja-JP" sz="2400"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H26</a:t>
            </a:r>
            <a:r>
              <a:rPr lang="ja-JP" altLang="en-US" sz="2400"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年</a:t>
            </a:r>
            <a:r>
              <a:rPr lang="en-US" altLang="ja-JP" sz="2400"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7</a:t>
            </a:r>
            <a:r>
              <a:rPr lang="ja-JP" altLang="en-US" sz="2400"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月</a:t>
            </a:r>
            <a:r>
              <a:rPr lang="en-US" altLang="ja-JP" sz="2400"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22</a:t>
            </a:r>
            <a:r>
              <a:rPr lang="ja-JP" altLang="en-US" sz="2400"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日よりは、「危険ドラッグ」の呼称に変更</a:t>
            </a:r>
            <a:endParaRPr lang="ja-JP" altLang="en-US" sz="2400" dirty="0">
              <a:solidFill>
                <a:srgbClr val="FF66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8517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17857" y="0"/>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指定薬物とは</a:t>
            </a:r>
            <a:endParaRPr lang="en-US" altLang="ja-JP"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sp>
        <p:nvSpPr>
          <p:cNvPr id="3" name="正方形/長方形 2"/>
          <p:cNvSpPr/>
          <p:nvPr/>
        </p:nvSpPr>
        <p:spPr>
          <a:xfrm>
            <a:off x="782651" y="1924575"/>
            <a:ext cx="7560840" cy="3046988"/>
          </a:xfrm>
          <a:prstGeom prst="rect">
            <a:avLst/>
          </a:prstGeom>
          <a:solidFill>
            <a:srgbClr val="FFFF00"/>
          </a:solidFill>
          <a:ln w="15875">
            <a:solidFill>
              <a:schemeClr val="accent1"/>
            </a:solidFill>
          </a:ln>
          <a:effectLst>
            <a:outerShdw blurRad="50800" dist="38100" dir="5400000" algn="t" rotWithShape="0">
              <a:prstClr val="black">
                <a:alpha val="40000"/>
              </a:prstClr>
            </a:outerShdw>
          </a:effectLst>
        </p:spPr>
        <p:txBody>
          <a:bodyPr wrap="square">
            <a:spAutoFit/>
          </a:bodyPr>
          <a:lstStyle/>
          <a:p>
            <a:r>
              <a:rPr lang="ja-JP" altLang="en-US" sz="2400" dirty="0">
                <a:solidFill>
                  <a:srgbClr val="002060"/>
                </a:solidFill>
                <a:latin typeface="ＤＦＰ中太丸ゴシック体" panose="020F0700010101010101" pitchFamily="50" charset="-128"/>
                <a:ea typeface="ＤＦＰ中太丸ゴシック体" panose="020F0700010101010101" pitchFamily="50" charset="-128"/>
              </a:rPr>
              <a:t>医薬品医療機器等法で中枢神経系の興奮若しくは抑制又は幻覚の作用を有する蓋然性が高く、かつ、人の身体に使用された場合に保健衛生上の危害が発生するおそれがある物をいう。</a:t>
            </a:r>
            <a:endParaRPr lang="en-US" altLang="ja-JP" sz="2400" dirty="0">
              <a:solidFill>
                <a:srgbClr val="002060"/>
              </a:solidFill>
              <a:latin typeface="ＤＦＰ中太丸ゴシック体" panose="020F0700010101010101" pitchFamily="50" charset="-128"/>
              <a:ea typeface="ＤＦＰ中太丸ゴシック体" panose="020F0700010101010101" pitchFamily="50" charset="-128"/>
            </a:endParaRPr>
          </a:p>
          <a:p>
            <a:r>
              <a:rPr lang="ja-JP" altLang="en-US" sz="2400" dirty="0">
                <a:solidFill>
                  <a:srgbClr val="002060"/>
                </a:solidFill>
                <a:latin typeface="ＤＦＰ中太丸ゴシック体" panose="020F0700010101010101" pitchFamily="50" charset="-128"/>
                <a:ea typeface="ＤＦＰ中太丸ゴシック体" panose="020F0700010101010101" pitchFamily="50" charset="-128"/>
              </a:rPr>
              <a:t>既に販売された化合物を規制すると、別の官能基を持つ類縁化合物が登場するという悪循環を生じたことから、こうした薬物乱用の悪循環に対する防止策として、指定薬物制度に</a:t>
            </a:r>
            <a:r>
              <a:rPr lang="ja-JP" altLang="en-US" sz="2400" u="sng" dirty="0">
                <a:solidFill>
                  <a:srgbClr val="C00000"/>
                </a:solidFill>
                <a:latin typeface="ＤＦＰ中太丸ゴシック体" panose="020F0700010101010101" pitchFamily="50" charset="-128"/>
                <a:ea typeface="ＤＦＰ中太丸ゴシック体" panose="020F0700010101010101" pitchFamily="50" charset="-128"/>
              </a:rPr>
              <a:t>包括規制</a:t>
            </a:r>
            <a:r>
              <a:rPr lang="ja-JP" altLang="en-US" sz="2400" dirty="0">
                <a:solidFill>
                  <a:srgbClr val="002060"/>
                </a:solidFill>
                <a:latin typeface="ＤＦＰ中太丸ゴシック体" panose="020F0700010101010101" pitchFamily="50" charset="-128"/>
                <a:ea typeface="ＤＦＰ中太丸ゴシック体" panose="020F0700010101010101" pitchFamily="50" charset="-128"/>
              </a:rPr>
              <a:t>が導入された。</a:t>
            </a:r>
          </a:p>
        </p:txBody>
      </p:sp>
      <p:sp>
        <p:nvSpPr>
          <p:cNvPr id="4" name="正方形/長方形 3"/>
          <p:cNvSpPr/>
          <p:nvPr/>
        </p:nvSpPr>
        <p:spPr>
          <a:xfrm>
            <a:off x="782651" y="5085183"/>
            <a:ext cx="7560840" cy="1384995"/>
          </a:xfrm>
          <a:prstGeom prst="rect">
            <a:avLst/>
          </a:prstGeom>
          <a:solidFill>
            <a:schemeClr val="bg1"/>
          </a:solidFill>
          <a:ln w="12700">
            <a:solidFill>
              <a:schemeClr val="accent1"/>
            </a:solidFill>
          </a:ln>
          <a:effectLst>
            <a:outerShdw blurRad="50800" dist="38100" dir="5400000" algn="t" rotWithShape="0">
              <a:prstClr val="black">
                <a:alpha val="40000"/>
              </a:prstClr>
            </a:outerShdw>
          </a:effectLst>
        </p:spPr>
        <p:txBody>
          <a:bodyPr wrap="square">
            <a:spAutoFit/>
          </a:bodyPr>
          <a:lstStyle/>
          <a:p>
            <a:r>
              <a:rPr lang="ja-JP" altLang="en-US" sz="2800" dirty="0">
                <a:solidFill>
                  <a:srgbClr val="002060"/>
                </a:solidFill>
                <a:latin typeface="ＤＦＰ中太丸ゴシック体" panose="020F0700010101010101" pitchFamily="50" charset="-128"/>
                <a:ea typeface="ＤＦＰ中太丸ゴシック体" panose="020F0700010101010101" pitchFamily="50" charset="-128"/>
              </a:rPr>
              <a:t>＜指定薬物への指定数＞</a:t>
            </a:r>
            <a:endParaRPr lang="en-US" altLang="ja-JP" sz="2800" dirty="0">
              <a:solidFill>
                <a:srgbClr val="002060"/>
              </a:solidFill>
              <a:latin typeface="ＤＦＰ中太丸ゴシック体" panose="020F0700010101010101" pitchFamily="50" charset="-128"/>
              <a:ea typeface="ＤＦＰ中太丸ゴシック体" panose="020F0700010101010101" pitchFamily="50" charset="-128"/>
            </a:endParaRPr>
          </a:p>
          <a:p>
            <a:r>
              <a:rPr lang="ja-JP" altLang="en-US" sz="2800" dirty="0">
                <a:solidFill>
                  <a:srgbClr val="002060"/>
                </a:solidFill>
                <a:latin typeface="ＤＦＰ中太丸ゴシック体" panose="020F0700010101010101" pitchFamily="50" charset="-128"/>
                <a:ea typeface="ＤＦＰ中太丸ゴシック体" panose="020F0700010101010101" pitchFamily="50" charset="-128"/>
              </a:rPr>
              <a:t>　　平成</a:t>
            </a:r>
            <a:r>
              <a:rPr lang="en-US" altLang="ja-JP" sz="2800" dirty="0">
                <a:solidFill>
                  <a:srgbClr val="002060"/>
                </a:solidFill>
                <a:latin typeface="ＤＦＰ中太丸ゴシック体" panose="020F0700010101010101" pitchFamily="50" charset="-128"/>
                <a:ea typeface="ＤＦＰ中太丸ゴシック体" panose="020F0700010101010101" pitchFamily="50" charset="-128"/>
              </a:rPr>
              <a:t>25</a:t>
            </a:r>
            <a:r>
              <a:rPr lang="ja-JP" altLang="en-US" sz="2800" dirty="0">
                <a:solidFill>
                  <a:srgbClr val="002060"/>
                </a:solidFill>
                <a:latin typeface="ＤＦＰ中太丸ゴシック体" panose="020F0700010101010101" pitchFamily="50" charset="-128"/>
                <a:ea typeface="ＤＦＰ中太丸ゴシック体" panose="020F0700010101010101" pitchFamily="50" charset="-128"/>
              </a:rPr>
              <a:t>年</a:t>
            </a:r>
            <a:r>
              <a:rPr lang="en-US" altLang="ja-JP" sz="2800" dirty="0">
                <a:solidFill>
                  <a:srgbClr val="002060"/>
                </a:solidFill>
                <a:latin typeface="ＤＦＰ中太丸ゴシック体" panose="020F0700010101010101" pitchFamily="50" charset="-128"/>
                <a:ea typeface="ＤＦＰ中太丸ゴシック体" panose="020F0700010101010101" pitchFamily="50" charset="-128"/>
              </a:rPr>
              <a:t>1</a:t>
            </a:r>
            <a:r>
              <a:rPr lang="ja-JP" altLang="en-US" sz="2800" dirty="0">
                <a:solidFill>
                  <a:srgbClr val="002060"/>
                </a:solidFill>
                <a:latin typeface="ＤＦＰ中太丸ゴシック体" panose="020F0700010101010101" pitchFamily="50" charset="-128"/>
                <a:ea typeface="ＤＦＰ中太丸ゴシック体" panose="020F0700010101010101" pitchFamily="50" charset="-128"/>
              </a:rPr>
              <a:t>月以前　　　 </a:t>
            </a:r>
            <a:r>
              <a:rPr lang="ja-JP" altLang="en-US" sz="2800" b="1"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約</a:t>
            </a:r>
            <a:r>
              <a:rPr lang="en-US" altLang="ja-JP" sz="2800" b="1"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90</a:t>
            </a:r>
            <a:r>
              <a:rPr lang="ja-JP" altLang="en-US" sz="2800" b="1"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物質</a:t>
            </a:r>
            <a:endParaRPr lang="en-US" altLang="ja-JP" sz="2800" b="1"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a:p>
            <a:r>
              <a:rPr lang="ja-JP" altLang="en-US" sz="2800" dirty="0">
                <a:solidFill>
                  <a:srgbClr val="002060"/>
                </a:solidFill>
                <a:latin typeface="ＤＦＰ中太丸ゴシック体" panose="020F0700010101010101" pitchFamily="50" charset="-128"/>
                <a:ea typeface="ＤＦＰ中太丸ゴシック体" panose="020F0700010101010101" pitchFamily="50" charset="-128"/>
              </a:rPr>
              <a:t>　　平成</a:t>
            </a:r>
            <a:r>
              <a:rPr lang="en-US" altLang="ja-JP" sz="2800" dirty="0">
                <a:solidFill>
                  <a:srgbClr val="002060"/>
                </a:solidFill>
                <a:latin typeface="ＤＦＰ中太丸ゴシック体" panose="020F0700010101010101" pitchFamily="50" charset="-128"/>
                <a:ea typeface="ＤＦＰ中太丸ゴシック体" panose="020F0700010101010101" pitchFamily="50" charset="-128"/>
              </a:rPr>
              <a:t>27</a:t>
            </a:r>
            <a:r>
              <a:rPr lang="ja-JP" altLang="en-US" sz="2800" dirty="0">
                <a:solidFill>
                  <a:srgbClr val="002060"/>
                </a:solidFill>
                <a:latin typeface="ＤＦＰ中太丸ゴシック体" panose="020F0700010101010101" pitchFamily="50" charset="-128"/>
                <a:ea typeface="ＤＦＰ中太丸ゴシック体" panose="020F0700010101010101" pitchFamily="50" charset="-128"/>
              </a:rPr>
              <a:t>年</a:t>
            </a:r>
            <a:r>
              <a:rPr lang="en-US" altLang="ja-JP" sz="2800" dirty="0">
                <a:solidFill>
                  <a:srgbClr val="002060"/>
                </a:solidFill>
                <a:latin typeface="ＤＦＰ中太丸ゴシック体" panose="020F0700010101010101" pitchFamily="50" charset="-128"/>
                <a:ea typeface="ＤＦＰ中太丸ゴシック体" panose="020F0700010101010101" pitchFamily="50" charset="-128"/>
              </a:rPr>
              <a:t>1</a:t>
            </a:r>
            <a:r>
              <a:rPr lang="ja-JP" altLang="en-US" sz="2800" dirty="0">
                <a:solidFill>
                  <a:srgbClr val="002060"/>
                </a:solidFill>
                <a:latin typeface="ＤＦＰ中太丸ゴシック体" panose="020F0700010101010101" pitchFamily="50" charset="-128"/>
                <a:ea typeface="ＤＦＰ中太丸ゴシック体" panose="020F0700010101010101" pitchFamily="50" charset="-128"/>
              </a:rPr>
              <a:t>月　　 　　  </a:t>
            </a:r>
            <a:r>
              <a:rPr lang="en-US" altLang="ja-JP" sz="2800" b="1"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1,400</a:t>
            </a:r>
            <a:r>
              <a:rPr lang="ja-JP" altLang="en-US" sz="2800" b="1"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物質以上</a:t>
            </a:r>
            <a:endParaRPr lang="en-US" altLang="ja-JP" sz="2800" b="1"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endParaRPr>
          </a:p>
        </p:txBody>
      </p:sp>
      <p:sp>
        <p:nvSpPr>
          <p:cNvPr id="5" name="正方形/長方形 4"/>
          <p:cNvSpPr/>
          <p:nvPr/>
        </p:nvSpPr>
        <p:spPr>
          <a:xfrm>
            <a:off x="-17857" y="1287735"/>
            <a:ext cx="9161857" cy="584775"/>
          </a:xfrm>
          <a:prstGeom prst="rect">
            <a:avLst/>
          </a:prstGeom>
        </p:spPr>
        <p:txBody>
          <a:bodyPr wrap="square">
            <a:spAutoFit/>
          </a:bodyPr>
          <a:lstStyle/>
          <a:p>
            <a:pPr algn="ctr"/>
            <a:r>
              <a:rPr lang="ja-JP" altLang="en-US" sz="3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新たな薬物の出現は止まらない</a:t>
            </a:r>
            <a:endParaRPr lang="ja-JP" altLang="en-US" sz="3200" b="1" dirty="0">
              <a:solidFill>
                <a:srgbClr val="FF66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427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7857" y="0"/>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無承認無許可医薬品とは</a:t>
            </a:r>
            <a:endParaRPr lang="en-US" altLang="ja-JP"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graphicFrame>
        <p:nvGraphicFramePr>
          <p:cNvPr id="6" name="図表 5"/>
          <p:cNvGraphicFramePr/>
          <p:nvPr>
            <p:extLst>
              <p:ext uri="{D42A27DB-BD31-4B8C-83A1-F6EECF244321}">
                <p14:modId xmlns:p14="http://schemas.microsoft.com/office/powerpoint/2010/main" val="2428240801"/>
              </p:ext>
            </p:extLst>
          </p:nvPr>
        </p:nvGraphicFramePr>
        <p:xfrm>
          <a:off x="539552" y="1916832"/>
          <a:ext cx="808275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正方形/長方形 6"/>
          <p:cNvSpPr/>
          <p:nvPr/>
        </p:nvSpPr>
        <p:spPr>
          <a:xfrm>
            <a:off x="-17857" y="1287735"/>
            <a:ext cx="9161857" cy="584775"/>
          </a:xfrm>
          <a:prstGeom prst="rect">
            <a:avLst/>
          </a:prstGeom>
        </p:spPr>
        <p:txBody>
          <a:bodyPr wrap="square">
            <a:spAutoFit/>
          </a:bodyPr>
          <a:lstStyle/>
          <a:p>
            <a:pPr algn="ctr"/>
            <a:r>
              <a:rPr lang="ja-JP" altLang="en-US" sz="3200" b="1" dirty="0">
                <a:solidFill>
                  <a:srgbClr val="FF66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健康被害の拡大と重篤化</a:t>
            </a:r>
          </a:p>
        </p:txBody>
      </p:sp>
    </p:spTree>
    <p:extLst>
      <p:ext uri="{BB962C8B-B14F-4D97-AF65-F5344CB8AC3E}">
        <p14:creationId xmlns:p14="http://schemas.microsoft.com/office/powerpoint/2010/main" val="256631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15616" y="1332420"/>
            <a:ext cx="6893782" cy="4022245"/>
          </a:xfrm>
          <a:prstGeom prst="rect">
            <a:avLst/>
          </a:prstGeom>
        </p:spPr>
      </p:pic>
      <p:sp>
        <p:nvSpPr>
          <p:cNvPr id="6" name="正方形/長方形 5"/>
          <p:cNvSpPr/>
          <p:nvPr/>
        </p:nvSpPr>
        <p:spPr>
          <a:xfrm>
            <a:off x="683568" y="5589240"/>
            <a:ext cx="7980817" cy="923330"/>
          </a:xfrm>
          <a:prstGeom prst="rect">
            <a:avLst/>
          </a:prstGeom>
          <a:solidFill>
            <a:schemeClr val="bg1"/>
          </a:solidFill>
          <a:ln w="12700">
            <a:solidFill>
              <a:srgbClr val="003366"/>
            </a:solidFill>
          </a:ln>
          <a:effectLst>
            <a:outerShdw blurRad="50800" dist="38100" dir="5400000" algn="t" rotWithShape="0">
              <a:schemeClr val="tx1">
                <a:lumMod val="50000"/>
                <a:lumOff val="50000"/>
                <a:alpha val="40000"/>
              </a:schemeClr>
            </a:outerShdw>
          </a:effectLst>
        </p:spPr>
        <p:txBody>
          <a:bodyPr wrap="square">
            <a:spAutoFit/>
          </a:bodyPr>
          <a:lstStyle/>
          <a:p>
            <a:r>
              <a:rPr lang="en-US" altLang="ja-JP" dirty="0">
                <a:solidFill>
                  <a:srgbClr val="002060"/>
                </a:solidFill>
                <a:latin typeface="ＤＦＰ中太丸ゴシック体" panose="020F0700010101010101" pitchFamily="50" charset="-128"/>
                <a:ea typeface="ＤＦＰ中太丸ゴシック体" panose="020F0700010101010101" pitchFamily="50" charset="-128"/>
              </a:rPr>
              <a:t>H26</a:t>
            </a:r>
            <a:r>
              <a:rPr lang="ja-JP" altLang="en-US" dirty="0">
                <a:solidFill>
                  <a:srgbClr val="002060"/>
                </a:solidFill>
                <a:latin typeface="ＤＦＰ中太丸ゴシック体" panose="020F0700010101010101" pitchFamily="50" charset="-128"/>
                <a:ea typeface="ＤＦＰ中太丸ゴシック体" panose="020F0700010101010101" pitchFamily="50" charset="-128"/>
              </a:rPr>
              <a:t>年</a:t>
            </a:r>
            <a:r>
              <a:rPr lang="en-US" altLang="ja-JP" dirty="0">
                <a:solidFill>
                  <a:srgbClr val="002060"/>
                </a:solidFill>
                <a:latin typeface="ＤＦＰ中太丸ゴシック体" panose="020F0700010101010101" pitchFamily="50" charset="-128"/>
                <a:ea typeface="ＤＦＰ中太丸ゴシック体" panose="020F0700010101010101" pitchFamily="50" charset="-128"/>
              </a:rPr>
              <a:t>4</a:t>
            </a:r>
            <a:r>
              <a:rPr lang="ja-JP" altLang="en-US" dirty="0">
                <a:solidFill>
                  <a:srgbClr val="002060"/>
                </a:solidFill>
                <a:latin typeface="ＤＦＰ中太丸ゴシック体" panose="020F0700010101010101" pitchFamily="50" charset="-128"/>
                <a:ea typeface="ＤＦＰ中太丸ゴシック体" panose="020F0700010101010101" pitchFamily="50" charset="-128"/>
              </a:rPr>
              <a:t>月</a:t>
            </a:r>
            <a:r>
              <a:rPr lang="en-US" altLang="ja-JP" dirty="0">
                <a:solidFill>
                  <a:srgbClr val="002060"/>
                </a:solidFill>
                <a:latin typeface="ＤＦＰ中太丸ゴシック体" panose="020F0700010101010101" pitchFamily="50" charset="-128"/>
                <a:ea typeface="ＤＦＰ中太丸ゴシック体" panose="020F0700010101010101" pitchFamily="50" charset="-128"/>
              </a:rPr>
              <a:t>1</a:t>
            </a:r>
            <a:r>
              <a:rPr lang="ja-JP" altLang="en-US" dirty="0">
                <a:solidFill>
                  <a:srgbClr val="002060"/>
                </a:solidFill>
                <a:latin typeface="ＤＦＰ中太丸ゴシック体" panose="020F0700010101010101" pitchFamily="50" charset="-128"/>
                <a:ea typeface="ＤＦＰ中太丸ゴシック体" panose="020F0700010101010101" pitchFamily="50" charset="-128"/>
              </a:rPr>
              <a:t>日より、「指定薬物」として、医療等の用途に供する場合を除いて、</a:t>
            </a:r>
            <a:r>
              <a:rPr lang="ja-JP" altLang="en-US" b="1" u="sng" dirty="0">
                <a:solidFill>
                  <a:srgbClr val="C00000"/>
                </a:solidFill>
                <a:effectLst>
                  <a:outerShdw blurRad="38100" dist="38100" dir="2700000" algn="tl">
                    <a:srgbClr val="000000">
                      <a:alpha val="43137"/>
                    </a:srgbClr>
                  </a:outerShdw>
                </a:effectLst>
                <a:latin typeface="ＤＦＰ中太丸ゴシック体" panose="020F0700010101010101" pitchFamily="50" charset="-128"/>
                <a:ea typeface="ＤＦＰ中太丸ゴシック体" panose="020F0700010101010101" pitchFamily="50" charset="-128"/>
              </a:rPr>
              <a:t>所持・使用・購入・譲り受け</a:t>
            </a:r>
            <a:r>
              <a:rPr lang="ja-JP" altLang="en-US" dirty="0">
                <a:solidFill>
                  <a:srgbClr val="002060"/>
                </a:solidFill>
                <a:latin typeface="ＤＦＰ中太丸ゴシック体" panose="020F0700010101010101" pitchFamily="50" charset="-128"/>
                <a:ea typeface="ＤＦＰ中太丸ゴシック体" panose="020F0700010101010101" pitchFamily="50" charset="-128"/>
              </a:rPr>
              <a:t>が新たに禁止され、これに違反した場合は、</a:t>
            </a:r>
            <a:r>
              <a:rPr lang="en-US" altLang="ja-JP" dirty="0">
                <a:solidFill>
                  <a:srgbClr val="002060"/>
                </a:solidFill>
                <a:latin typeface="ＤＦＰ中太丸ゴシック体" panose="020F0700010101010101" pitchFamily="50" charset="-128"/>
                <a:ea typeface="ＤＦＰ中太丸ゴシック体" panose="020F0700010101010101" pitchFamily="50" charset="-128"/>
              </a:rPr>
              <a:t>3</a:t>
            </a:r>
            <a:r>
              <a:rPr lang="ja-JP" altLang="en-US" dirty="0">
                <a:solidFill>
                  <a:srgbClr val="002060"/>
                </a:solidFill>
                <a:latin typeface="ＤＦＰ中太丸ゴシック体" panose="020F0700010101010101" pitchFamily="50" charset="-128"/>
                <a:ea typeface="ＤＦＰ中太丸ゴシック体" panose="020F0700010101010101" pitchFamily="50" charset="-128"/>
              </a:rPr>
              <a:t>年以下の懲役または</a:t>
            </a:r>
            <a:r>
              <a:rPr lang="en-US" altLang="ja-JP" dirty="0">
                <a:solidFill>
                  <a:srgbClr val="002060"/>
                </a:solidFill>
                <a:latin typeface="ＤＦＰ中太丸ゴシック体" panose="020F0700010101010101" pitchFamily="50" charset="-128"/>
                <a:ea typeface="ＤＦＰ中太丸ゴシック体" panose="020F0700010101010101" pitchFamily="50" charset="-128"/>
              </a:rPr>
              <a:t>300</a:t>
            </a:r>
            <a:r>
              <a:rPr lang="ja-JP" altLang="en-US" dirty="0">
                <a:solidFill>
                  <a:srgbClr val="002060"/>
                </a:solidFill>
                <a:latin typeface="ＤＦＰ中太丸ゴシック体" panose="020F0700010101010101" pitchFamily="50" charset="-128"/>
                <a:ea typeface="ＤＦＰ中太丸ゴシック体" panose="020F0700010101010101" pitchFamily="50" charset="-128"/>
              </a:rPr>
              <a:t>万円以下の罰金か、またはその両方が科せられる。</a:t>
            </a:r>
          </a:p>
        </p:txBody>
      </p:sp>
      <p:sp>
        <p:nvSpPr>
          <p:cNvPr id="8" name="タイトル 1"/>
          <p:cNvSpPr txBox="1">
            <a:spLocks/>
          </p:cNvSpPr>
          <p:nvPr/>
        </p:nvSpPr>
        <p:spPr bwMode="auto">
          <a:xfrm>
            <a:off x="-17857" y="0"/>
            <a:ext cx="9161857" cy="1397882"/>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rebuchet MS" pitchFamily="34" charset="0"/>
              </a:defRPr>
            </a:lvl2pPr>
            <a:lvl3pPr algn="ctr" rtl="0" fontAlgn="base">
              <a:spcBef>
                <a:spcPct val="0"/>
              </a:spcBef>
              <a:spcAft>
                <a:spcPct val="0"/>
              </a:spcAft>
              <a:defRPr sz="3600">
                <a:solidFill>
                  <a:schemeClr val="tx2"/>
                </a:solidFill>
                <a:latin typeface="Trebuchet MS" pitchFamily="34" charset="0"/>
              </a:defRPr>
            </a:lvl3pPr>
            <a:lvl4pPr algn="ctr" rtl="0" fontAlgn="base">
              <a:spcBef>
                <a:spcPct val="0"/>
              </a:spcBef>
              <a:spcAft>
                <a:spcPct val="0"/>
              </a:spcAft>
              <a:defRPr sz="3600">
                <a:solidFill>
                  <a:schemeClr val="tx2"/>
                </a:solidFill>
                <a:latin typeface="Trebuchet MS" pitchFamily="34" charset="0"/>
              </a:defRPr>
            </a:lvl4pPr>
            <a:lvl5pPr algn="ctr" rtl="0" fontAlgn="base">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a:lstStyle>
          <a:p>
            <a:r>
              <a:rPr lang="ja-JP" altLang="en-US" sz="4800"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危険ドラッグへの規制</a:t>
            </a:r>
            <a:r>
              <a:rPr lang="ja-JP" altLang="en-US"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rPr>
              <a:t>＜１＞</a:t>
            </a:r>
            <a:endParaRPr lang="en-US" altLang="ja-JP" dirty="0">
              <a:solidFill>
                <a:srgbClr val="002060"/>
              </a:solidFill>
              <a:effectLst>
                <a:outerShdw blurRad="38100" dist="38100" dir="2700000" algn="tl">
                  <a:srgbClr val="000000">
                    <a:alpha val="43137"/>
                  </a:srgbClr>
                </a:outerShdw>
                <a:reflection blurRad="6350" stA="55000" endA="300" endPos="45500" dir="5400000" sy="-100000" algn="bl" rotWithShape="0"/>
              </a:effectLst>
              <a:latin typeface="ＤＦＰ太丸ゴシック体" pitchFamily="50" charset="-128"/>
              <a:ea typeface="ＤＦＰ太丸ゴシック体" pitchFamily="50" charset="-128"/>
            </a:endParaRPr>
          </a:p>
        </p:txBody>
      </p:sp>
    </p:spTree>
    <p:extLst>
      <p:ext uri="{BB962C8B-B14F-4D97-AF65-F5344CB8AC3E}">
        <p14:creationId xmlns:p14="http://schemas.microsoft.com/office/powerpoint/2010/main" val="368659891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 テンプレート">
  <a:themeElements>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 テンプレート">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lnDef>
  </a:objectDefaults>
  <a:extraClrSchemeLst>
    <a:extraClrScheme>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 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 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 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 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 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 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 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 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 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 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 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デザイン テンプレート">
  <a:themeElements>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 テンプレート">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lnDef>
  </a:objectDefaults>
  <a:extraClrSchemeLst>
    <a:extraClrScheme>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 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 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 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 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 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 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 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 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 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 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 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デザイン テンプレート">
  <a:themeElements>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 テンプレート">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ＤＦＰ太丸ゴシック体" pitchFamily="50" charset="-128"/>
          </a:defRPr>
        </a:defPPr>
      </a:lstStyle>
    </a:lnDef>
  </a:objectDefaults>
  <a:extraClrSchemeLst>
    <a:extraClrScheme>
      <a:clrScheme name="デザイン 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 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 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 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 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 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 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 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 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 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 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 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20952</TotalTime>
  <Words>6062</Words>
  <Application>Microsoft Office PowerPoint</Application>
  <PresentationFormat>画面に合わせる (4:3)</PresentationFormat>
  <Paragraphs>462</Paragraphs>
  <Slides>36</Slides>
  <Notes>35</Notes>
  <HiddenSlides>0</HiddenSlides>
  <MMClips>0</MMClips>
  <ScaleCrop>false</ScaleCrop>
  <HeadingPairs>
    <vt:vector size="8" baseType="variant">
      <vt:variant>
        <vt:lpstr>使用されているフォント</vt:lpstr>
      </vt:variant>
      <vt:variant>
        <vt:i4>14</vt:i4>
      </vt:variant>
      <vt:variant>
        <vt:lpstr>テーマ</vt:lpstr>
      </vt:variant>
      <vt:variant>
        <vt:i4>4</vt:i4>
      </vt:variant>
      <vt:variant>
        <vt:lpstr>埋め込まれた OLE サーバー</vt:lpstr>
      </vt:variant>
      <vt:variant>
        <vt:i4>1</vt:i4>
      </vt:variant>
      <vt:variant>
        <vt:lpstr>スライド タイトル</vt:lpstr>
      </vt:variant>
      <vt:variant>
        <vt:i4>36</vt:i4>
      </vt:variant>
    </vt:vector>
  </HeadingPairs>
  <TitlesOfParts>
    <vt:vector size="55" baseType="lpstr">
      <vt:lpstr>ＤＦＰ太丸ゴシック体</vt:lpstr>
      <vt:lpstr>ＤＦＰ中丸ゴシック体</vt:lpstr>
      <vt:lpstr>ＤＦＰ中太丸ゴシック体</vt:lpstr>
      <vt:lpstr>ＤＦＰ平成ゴシック体W7</vt:lpstr>
      <vt:lpstr>ＤＨＰ特太ゴシック体</vt:lpstr>
      <vt:lpstr>HG丸ｺﾞｼｯｸM-PRO</vt:lpstr>
      <vt:lpstr>ＭＳ Ｐゴシック</vt:lpstr>
      <vt:lpstr>ＭＳ ゴシック</vt:lpstr>
      <vt:lpstr>Arial</vt:lpstr>
      <vt:lpstr>Calibri</vt:lpstr>
      <vt:lpstr>Century</vt:lpstr>
      <vt:lpstr>Tahoma</vt:lpstr>
      <vt:lpstr>Times New Roman</vt:lpstr>
      <vt:lpstr>Trebuchet MS</vt:lpstr>
      <vt:lpstr>Office ​​テーマ</vt:lpstr>
      <vt:lpstr>デザイン テンプレート</vt:lpstr>
      <vt:lpstr>2_デザイン テンプレート</vt:lpstr>
      <vt:lpstr>11_デザイン テンプレート</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薬事法の名称変更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木全勝彦</dc:creator>
  <cp:lastModifiedBy>木全　勝彦</cp:lastModifiedBy>
  <cp:revision>420</cp:revision>
  <cp:lastPrinted>2015-01-21T11:25:50Z</cp:lastPrinted>
  <dcterms:created xsi:type="dcterms:W3CDTF">2013-03-02T04:46:32Z</dcterms:created>
  <dcterms:modified xsi:type="dcterms:W3CDTF">2017-12-01T00:24:31Z</dcterms:modified>
</cp:coreProperties>
</file>